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21.xml" ContentType="application/vnd.openxmlformats-officedocument.presentationml.tags+xml"/>
  <Override PartName="/ppt/notesSlides/notesSlide26.xml" ContentType="application/vnd.openxmlformats-officedocument.presentationml.notesSlide+xml"/>
  <Override PartName="/ppt/tags/tag22.xml" ContentType="application/vnd.openxmlformats-officedocument.presentationml.tags+xml"/>
  <Override PartName="/ppt/notesSlides/notesSlide27.xml" ContentType="application/vnd.openxmlformats-officedocument.presentationml.notesSlide+xml"/>
  <Override PartName="/ppt/tags/tag23.xml" ContentType="application/vnd.openxmlformats-officedocument.presentationml.tags+xml"/>
  <Override PartName="/ppt/notesSlides/notesSlide28.xml" ContentType="application/vnd.openxmlformats-officedocument.presentationml.notesSlide+xml"/>
  <Override PartName="/ppt/tags/tag24.xml" ContentType="application/vnd.openxmlformats-officedocument.presentationml.tags+xml"/>
  <Override PartName="/ppt/notesSlides/notesSlide29.xml" ContentType="application/vnd.openxmlformats-officedocument.presentationml.notesSlide+xml"/>
  <Override PartName="/ppt/tags/tag25.xml" ContentType="application/vnd.openxmlformats-officedocument.presentationml.tags+xml"/>
  <Override PartName="/ppt/notesSlides/notesSlide30.xml" ContentType="application/vnd.openxmlformats-officedocument.presentationml.notesSlide+xml"/>
  <Override PartName="/ppt/tags/tag26.xml" ContentType="application/vnd.openxmlformats-officedocument.presentationml.tags+xml"/>
  <Override PartName="/ppt/notesSlides/notesSlide31.xml" ContentType="application/vnd.openxmlformats-officedocument.presentationml.notesSlide+xml"/>
  <Override PartName="/ppt/tags/tag27.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28.xml" ContentType="application/vnd.openxmlformats-officedocument.presentationml.tags+xml"/>
  <Override PartName="/ppt/notesSlides/notesSlide34.xml" ContentType="application/vnd.openxmlformats-officedocument.presentationml.notesSlide+xml"/>
  <Override PartName="/ppt/tags/tag29.xml" ContentType="application/vnd.openxmlformats-officedocument.presentationml.tags+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37"/>
  </p:notesMasterIdLst>
  <p:handoutMasterIdLst>
    <p:handoutMasterId r:id="rId3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3B5"/>
    <a:srgbClr val="7030A0"/>
    <a:srgbClr val="BC8600"/>
    <a:srgbClr val="F0AD00"/>
    <a:srgbClr val="FFCC00"/>
    <a:srgbClr val="327651"/>
    <a:srgbClr val="2A6444"/>
    <a:srgbClr val="19894C"/>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382" autoAdjust="0"/>
    <p:restoredTop sz="71098" autoAdjust="0"/>
  </p:normalViewPr>
  <p:slideViewPr>
    <p:cSldViewPr>
      <p:cViewPr varScale="1">
        <p:scale>
          <a:sx n="159" d="100"/>
          <a:sy n="159" d="100"/>
        </p:scale>
        <p:origin x="510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159" d="100"/>
          <a:sy n="159" d="100"/>
        </p:scale>
        <p:origin x="1128" y="2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2/25/19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6-</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508000" y="557213"/>
            <a:ext cx="3251200" cy="2438400"/>
          </a:xfrm>
          <a:ln/>
        </p:spPr>
      </p:sp>
      <p:sp>
        <p:nvSpPr>
          <p:cNvPr id="7"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texts.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56324"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sz="3200" b="1" dirty="0"/>
              <a:t>CHAPTER SIX</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
        <p:nvSpPr>
          <p:cNvPr id="2" name="Notes Placeholder 1"/>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46956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522288" y="549275"/>
            <a:ext cx="3216275" cy="2413000"/>
          </a:xfrm>
          <a:ln/>
        </p:spPr>
      </p:sp>
      <p:sp>
        <p:nvSpPr>
          <p:cNvPr id="21508" name="Rectangle 3"/>
          <p:cNvSpPr>
            <a:spLocks noGrp="1" noChangeArrowheads="1"/>
          </p:cNvSpPr>
          <p:nvPr>
            <p:ph type="body" idx="1"/>
          </p:nvPr>
        </p:nvSpPr>
        <p:spPr>
          <a:xfrm>
            <a:off x="195263" y="3124200"/>
            <a:ext cx="6510337" cy="5660136"/>
          </a:xfrm>
        </p:spPr>
        <p:txBody>
          <a:bodyPr/>
          <a:lstStyle/>
          <a:p>
            <a:pPr>
              <a:defRPr/>
            </a:pPr>
            <a:r>
              <a:rPr lang="en-US" b="1" dirty="0">
                <a:solidFill>
                  <a:srgbClr val="000000"/>
                </a:solidFill>
                <a:sym typeface="Wingdings" pitchFamily="2" charset="2"/>
              </a:rPr>
              <a:t>At the end of this lecture, you should be able to:</a:t>
            </a:r>
          </a:p>
          <a:p>
            <a:pPr marL="266700" indent="-266700">
              <a:defRPr/>
            </a:pPr>
            <a:endParaRPr lang="en-US" dirty="0">
              <a:solidFill>
                <a:srgbClr val="000000"/>
              </a:solidFill>
              <a:sym typeface="Wingdings" pitchFamily="2" charset="2"/>
            </a:endParaRPr>
          </a:p>
          <a:p>
            <a:pPr marL="266700" indent="-266700">
              <a:buFont typeface="+mj-lt"/>
              <a:buAutoNum type="arabicPeriod"/>
              <a:defRPr/>
            </a:pPr>
            <a:r>
              <a:rPr lang="en-US" dirty="0">
                <a:solidFill>
                  <a:srgbClr val="000000"/>
                </a:solidFill>
                <a:sym typeface="Wingdings" pitchFamily="2" charset="2"/>
              </a:rPr>
              <a:t>name and give examples of the different types of business and organizational buyers.</a:t>
            </a:r>
          </a:p>
          <a:p>
            <a:pPr marL="266700" indent="-266700">
              <a:buFont typeface="+mj-lt"/>
              <a:buAutoNum type="arabicPeriod"/>
              <a:defRPr/>
            </a:pPr>
            <a:r>
              <a:rPr lang="en-US" dirty="0">
                <a:solidFill>
                  <a:srgbClr val="000000"/>
                </a:solidFill>
                <a:sym typeface="Wingdings" pitchFamily="2" charset="2"/>
              </a:rPr>
              <a:t>describe how organizational and business markets differ from consumer markets.</a:t>
            </a:r>
          </a:p>
          <a:p>
            <a:pPr marL="266700" indent="-266700">
              <a:buFont typeface="+mj-lt"/>
              <a:buAutoNum type="arabicPeriod"/>
              <a:defRPr/>
            </a:pPr>
            <a:r>
              <a:rPr lang="en-US" dirty="0">
                <a:solidFill>
                  <a:srgbClr val="000000"/>
                </a:solidFill>
                <a:sym typeface="Wingdings" pitchFamily="2" charset="2"/>
              </a:rPr>
              <a:t>describe each step in the model of organizational/business buying.</a:t>
            </a:r>
          </a:p>
          <a:p>
            <a:pPr marL="266700" indent="-266700">
              <a:buFont typeface="+mj-lt"/>
              <a:buAutoNum type="arabicPeriod"/>
              <a:defRPr/>
            </a:pPr>
            <a:r>
              <a:rPr lang="en-US" dirty="0">
                <a:solidFill>
                  <a:srgbClr val="000000"/>
                </a:solidFill>
                <a:sym typeface="Wingdings" pitchFamily="2" charset="2"/>
              </a:rPr>
              <a:t>explain the different types of buying processes.</a:t>
            </a:r>
          </a:p>
          <a:p>
            <a:pPr marL="266700" indent="-266700">
              <a:defRPr/>
            </a:pPr>
            <a:endParaRPr lang="en-US" b="1" dirty="0">
              <a:solidFill>
                <a:srgbClr val="000000"/>
              </a:solidFill>
              <a:sym typeface="Wingdings" pitchFamily="2" charset="2"/>
            </a:endParaRPr>
          </a:p>
          <a:p>
            <a:pPr marL="271751" indent="-271751">
              <a:defRPr/>
            </a:pPr>
            <a:endParaRPr lang="en-US" b="1" dirty="0">
              <a:solidFill>
                <a:srgbClr val="000000"/>
              </a:solidFill>
              <a:sym typeface="Wingdings" pitchFamily="2" charset="2"/>
            </a:endParaRPr>
          </a:p>
        </p:txBody>
      </p:sp>
    </p:spTree>
    <p:extLst>
      <p:ext uri="{BB962C8B-B14F-4D97-AF65-F5344CB8AC3E}">
        <p14:creationId xmlns:p14="http://schemas.microsoft.com/office/powerpoint/2010/main" val="291069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22288" y="549275"/>
            <a:ext cx="3216275" cy="2413000"/>
          </a:xfrm>
          <a:ln/>
        </p:spPr>
      </p:sp>
      <p:sp>
        <p:nvSpPr>
          <p:cNvPr id="22532" name="Rectangle 3"/>
          <p:cNvSpPr>
            <a:spLocks noGrp="1" noChangeArrowheads="1"/>
          </p:cNvSpPr>
          <p:nvPr>
            <p:ph type="body" idx="1"/>
          </p:nvPr>
        </p:nvSpPr>
        <p:spPr>
          <a:xfrm>
            <a:off x="192088" y="3127374"/>
            <a:ext cx="6510337" cy="5660136"/>
          </a:xfrm>
        </p:spPr>
        <p:txBody>
          <a:bodyPr/>
          <a:lstStyle/>
          <a:p>
            <a:pPr>
              <a:defRPr/>
            </a:pPr>
            <a:r>
              <a:rPr lang="en-US" b="1" dirty="0">
                <a:solidFill>
                  <a:srgbClr val="000000"/>
                </a:solidFill>
                <a:sym typeface="Wingdings" pitchFamily="2" charset="2"/>
              </a:rPr>
              <a:t>At the end of this lecture, you should be able to:</a:t>
            </a:r>
          </a:p>
          <a:p>
            <a:pPr>
              <a:defRPr/>
            </a:pPr>
            <a:endParaRPr lang="en-US" b="1" dirty="0">
              <a:solidFill>
                <a:srgbClr val="000000"/>
              </a:solidFill>
              <a:sym typeface="Wingdings" pitchFamily="2" charset="2"/>
            </a:endParaRPr>
          </a:p>
          <a:p>
            <a:pPr marL="342900" indent="-342900">
              <a:buFont typeface="+mj-lt"/>
              <a:buAutoNum type="arabicPeriod" startAt="5"/>
              <a:defRPr/>
            </a:pPr>
            <a:r>
              <a:rPr lang="en-US" dirty="0">
                <a:solidFill>
                  <a:srgbClr val="000000"/>
                </a:solidFill>
                <a:sym typeface="Wingdings" pitchFamily="2" charset="2"/>
              </a:rPr>
              <a:t>understand the different types of buyer-seller relationships and their benefits and limitations. </a:t>
            </a:r>
          </a:p>
          <a:p>
            <a:pPr marL="342900" indent="-342900">
              <a:buFont typeface="+mj-lt"/>
              <a:buAutoNum type="arabicPeriod" startAt="5"/>
              <a:defRPr/>
            </a:pPr>
            <a:r>
              <a:rPr lang="en-US" dirty="0">
                <a:solidFill>
                  <a:srgbClr val="000000"/>
                </a:solidFill>
                <a:sym typeface="Wingdings" pitchFamily="2" charset="2"/>
              </a:rPr>
              <a:t>know about the number and distribution of manufacturers and why they are an important customer group.</a:t>
            </a:r>
          </a:p>
          <a:p>
            <a:pPr marL="342900" indent="-342900">
              <a:buFont typeface="+mj-lt"/>
              <a:buAutoNum type="arabicPeriod" startAt="5"/>
              <a:defRPr/>
            </a:pPr>
            <a:r>
              <a:rPr lang="en-US" dirty="0">
                <a:solidFill>
                  <a:srgbClr val="000000"/>
                </a:solidFill>
                <a:sym typeface="Wingdings" pitchFamily="2" charset="2"/>
              </a:rPr>
              <a:t>know how buying by service firms, retailers, wholesalers, and governments is similar to—and different from—buying by manufacturers.</a:t>
            </a:r>
          </a:p>
          <a:p>
            <a:pPr marL="342900" indent="-342900">
              <a:buFont typeface="+mj-lt"/>
              <a:buAutoNum type="arabicPeriod" startAt="5"/>
              <a:defRPr/>
            </a:pPr>
            <a:r>
              <a:rPr lang="en-US" dirty="0">
                <a:solidFill>
                  <a:srgbClr val="000000"/>
                </a:solidFill>
                <a:sym typeface="Wingdings" pitchFamily="2" charset="2"/>
              </a:rPr>
              <a:t>understand important new terms.</a:t>
            </a:r>
          </a:p>
          <a:p>
            <a:pPr marL="342900" indent="-342900">
              <a:buFontTx/>
              <a:buAutoNum type="arabicPeriod" startAt="5"/>
              <a:defRPr/>
            </a:pPr>
            <a:endParaRPr lang="en-US" dirty="0">
              <a:solidFill>
                <a:srgbClr val="000000"/>
              </a:solidFill>
              <a:sym typeface="Wingdings" pitchFamily="2" charset="2"/>
            </a:endParaRPr>
          </a:p>
          <a:p>
            <a:pPr>
              <a:defRPr/>
            </a:pPr>
            <a:endParaRPr lang="en-US" b="1" dirty="0">
              <a:solidFill>
                <a:srgbClr val="000000"/>
              </a:solidFill>
              <a:sym typeface="Wingdings" pitchFamily="2" charset="2"/>
            </a:endParaRPr>
          </a:p>
          <a:p>
            <a:pPr marL="271751" indent="-271751">
              <a:defRPr/>
            </a:pPr>
            <a:endParaRPr lang="en-US" b="1" dirty="0">
              <a:solidFill>
                <a:srgbClr val="000000"/>
              </a:solidFill>
              <a:sym typeface="Wingdings" pitchFamily="2" charset="2"/>
            </a:endParaRPr>
          </a:p>
        </p:txBody>
      </p:sp>
    </p:spTree>
    <p:extLst>
      <p:ext uri="{BB962C8B-B14F-4D97-AF65-F5344CB8AC3E}">
        <p14:creationId xmlns:p14="http://schemas.microsoft.com/office/powerpoint/2010/main" val="1917725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a:xfrm>
            <a:off x="192088" y="3127374"/>
            <a:ext cx="6510337" cy="5660136"/>
          </a:xfrm>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Individual people make purchases to satisfy their needs, but so do organizations. In fact, the organizational market is actually bigger than the final consumer market, at least in terms of the number of purchases made. Thus, it presents significant opportunities for marketers.</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 typeface="Arial" pitchFamily="34" charset="0"/>
              <a:buChar char="•"/>
              <a:defRPr/>
            </a:pPr>
            <a:r>
              <a:rPr lang="en-US" dirty="0">
                <a:solidFill>
                  <a:srgbClr val="000000"/>
                </a:solidFill>
                <a:sym typeface="Wingdings" pitchFamily="2" charset="2"/>
              </a:rPr>
              <a:t> The organizational consumer market is often referred to as the industrial market, or the business-to-business </a:t>
            </a:r>
            <a:r>
              <a:rPr lang="en-US" u="sng" dirty="0">
                <a:solidFill>
                  <a:srgbClr val="000000"/>
                </a:solidFill>
                <a:sym typeface="Wingdings" pitchFamily="2" charset="2"/>
              </a:rPr>
              <a:t>(B2B) market</a:t>
            </a:r>
            <a:r>
              <a:rPr lang="en-US" dirty="0">
                <a:solidFill>
                  <a:srgbClr val="000000"/>
                </a:solidFill>
                <a:sym typeface="Wingdings" pitchFamily="2" charset="2"/>
              </a:rPr>
              <a:t>. </a:t>
            </a:r>
          </a:p>
          <a:p>
            <a:pPr>
              <a:buFont typeface="Arial" pitchFamily="34" charset="0"/>
              <a:buChar char="•"/>
              <a:defRPr/>
            </a:pPr>
            <a:r>
              <a:rPr lang="en-US" b="1" dirty="0">
                <a:solidFill>
                  <a:srgbClr val="000000"/>
                </a:solidFill>
                <a:sym typeface="Wingdings" pitchFamily="2" charset="2"/>
              </a:rPr>
              <a:t> </a:t>
            </a:r>
            <a:r>
              <a:rPr lang="en-US" b="1" u="sng" dirty="0">
                <a:solidFill>
                  <a:srgbClr val="000000"/>
                </a:solidFill>
                <a:sym typeface="Wingdings" pitchFamily="2" charset="2"/>
              </a:rPr>
              <a:t>What type of customers are involved</a:t>
            </a:r>
            <a:r>
              <a:rPr lang="en-US" b="1" dirty="0">
                <a:solidFill>
                  <a:srgbClr val="000000"/>
                </a:solidFill>
                <a:sym typeface="Wingdings" pitchFamily="2" charset="2"/>
              </a:rPr>
              <a:t>? </a:t>
            </a:r>
          </a:p>
          <a:p>
            <a:pPr lvl="1">
              <a:buFont typeface="Arial" pitchFamily="34" charset="0"/>
              <a:buChar char="•"/>
              <a:defRPr/>
            </a:pPr>
            <a:r>
              <a:rPr lang="en-US" dirty="0">
                <a:solidFill>
                  <a:srgbClr val="000000"/>
                </a:solidFill>
              </a:rPr>
              <a:t> </a:t>
            </a:r>
            <a:r>
              <a:rPr lang="en-US" u="sng" dirty="0">
                <a:solidFill>
                  <a:srgbClr val="000000"/>
                </a:solidFill>
              </a:rPr>
              <a:t>Business and organizational customers </a:t>
            </a:r>
            <a:r>
              <a:rPr lang="en-US" dirty="0">
                <a:solidFill>
                  <a:srgbClr val="000000"/>
                </a:solidFill>
              </a:rPr>
              <a:t>buy for resale or to produce other goods and services. There are four main categories of these customers:</a:t>
            </a:r>
          </a:p>
          <a:p>
            <a:pPr marL="1085850" lvl="2" indent="-171450">
              <a:buFont typeface="Wingdings" pitchFamily="2" charset="2"/>
              <a:buChar char="à"/>
              <a:defRPr/>
            </a:pPr>
            <a:r>
              <a:rPr lang="en-US" dirty="0">
                <a:solidFill>
                  <a:srgbClr val="000000"/>
                </a:solidFill>
              </a:rPr>
              <a:t>Producers of goods and services: manufacturers, farmers, real estate developers, etc. </a:t>
            </a:r>
          </a:p>
          <a:p>
            <a:pPr lvl="2">
              <a:buFont typeface="Arial" pitchFamily="34" charset="0"/>
              <a:buNone/>
              <a:defRPr/>
            </a:pPr>
            <a:r>
              <a:rPr lang="en-US" b="1" dirty="0">
                <a:solidFill>
                  <a:srgbClr val="000000"/>
                </a:solidFill>
                <a:sym typeface="Wingdings" pitchFamily="2" charset="2"/>
              </a:rPr>
              <a:t> </a:t>
            </a:r>
            <a:r>
              <a:rPr lang="en-US" dirty="0">
                <a:solidFill>
                  <a:srgbClr val="000000"/>
                </a:solidFill>
              </a:rPr>
              <a:t>Intermediaries: wholesalers and retailers.</a:t>
            </a:r>
          </a:p>
          <a:p>
            <a:pPr lvl="2">
              <a:buFont typeface="Arial" pitchFamily="34" charset="0"/>
              <a:buNone/>
              <a:defRPr/>
            </a:pPr>
            <a:r>
              <a:rPr lang="en-US" b="1" dirty="0">
                <a:solidFill>
                  <a:srgbClr val="000000"/>
                </a:solidFill>
                <a:sym typeface="Wingdings" pitchFamily="2" charset="2"/>
              </a:rPr>
              <a:t> </a:t>
            </a:r>
            <a:r>
              <a:rPr lang="en-US" dirty="0">
                <a:solidFill>
                  <a:srgbClr val="000000"/>
                </a:solidFill>
              </a:rPr>
              <a:t>Government units, at the federal, state, and local levels, as well as foreign governments.</a:t>
            </a:r>
          </a:p>
          <a:p>
            <a:pPr lvl="2">
              <a:buFont typeface="Arial" pitchFamily="34" charset="0"/>
              <a:buNone/>
              <a:defRPr/>
            </a:pPr>
            <a:r>
              <a:rPr lang="en-US" b="1" dirty="0">
                <a:solidFill>
                  <a:srgbClr val="000000"/>
                </a:solidFill>
                <a:sym typeface="Wingdings" pitchFamily="2" charset="2"/>
              </a:rPr>
              <a:t> </a:t>
            </a:r>
            <a:r>
              <a:rPr lang="en-US" dirty="0">
                <a:solidFill>
                  <a:srgbClr val="000000"/>
                </a:solidFill>
              </a:rPr>
              <a:t>Nonprofit organizations, including both national and local organizations. </a:t>
            </a:r>
          </a:p>
          <a:p>
            <a:pPr>
              <a:defRPr/>
            </a:pPr>
            <a:endParaRPr lang="en-US" b="1" dirty="0">
              <a:solidFill>
                <a:srgbClr val="000000"/>
              </a:solidFill>
              <a:sym typeface="Wingdings" pitchFamily="2" charset="2"/>
            </a:endParaRPr>
          </a:p>
          <a:p>
            <a:pPr marL="271751" lvl="1" indent="-271751">
              <a:defRPr/>
            </a:pPr>
            <a:r>
              <a:rPr lang="en-US" b="1" i="1" dirty="0">
                <a:solidFill>
                  <a:srgbClr val="000000"/>
                </a:solidFill>
              </a:rPr>
              <a:t> Discussion Question: What types of products might a manufacturer buy?</a:t>
            </a:r>
          </a:p>
        </p:txBody>
      </p:sp>
      <p:sp>
        <p:nvSpPr>
          <p:cNvPr id="60420" name="Text Box 25"/>
          <p:cNvSpPr txBox="1">
            <a:spLocks noChangeArrowheads="1"/>
          </p:cNvSpPr>
          <p:nvPr/>
        </p:nvSpPr>
        <p:spPr bwMode="auto">
          <a:xfrm>
            <a:off x="4267200" y="400050"/>
            <a:ext cx="2560638" cy="142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633320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522288" y="533400"/>
            <a:ext cx="3216275" cy="2413000"/>
          </a:xfrm>
          <a:ln/>
        </p:spPr>
      </p:sp>
      <p:sp>
        <p:nvSpPr>
          <p:cNvPr id="23556" name="Rectangle 3"/>
          <p:cNvSpPr>
            <a:spLocks noGrp="1" noChangeArrowheads="1"/>
          </p:cNvSpPr>
          <p:nvPr>
            <p:ph type="body" idx="1"/>
          </p:nvPr>
        </p:nvSpPr>
        <p:spPr>
          <a:xfrm>
            <a:off x="192088" y="3127375"/>
            <a:ext cx="6510337" cy="5660136"/>
          </a:xfrm>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Specific aspects of </a:t>
            </a:r>
            <a:r>
              <a:rPr lang="en-US" b="1" u="none" dirty="0">
                <a:solidFill>
                  <a:srgbClr val="000000"/>
                </a:solidFill>
                <a:sym typeface="Wingdings" pitchFamily="2" charset="2"/>
              </a:rPr>
              <a:t>organizational customers </a:t>
            </a:r>
            <a:r>
              <a:rPr lang="en-US" dirty="0">
                <a:solidFill>
                  <a:srgbClr val="000000"/>
                </a:solidFill>
                <a:sym typeface="Wingdings" pitchFamily="2" charset="2"/>
              </a:rPr>
              <a:t>are considered in this chapter.</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285750" indent="-285750">
              <a:buFont typeface="Arial" pitchFamily="34" charset="0"/>
              <a:buChar char="•"/>
              <a:defRPr/>
            </a:pPr>
            <a:r>
              <a:rPr lang="en-US" b="1" u="none" dirty="0">
                <a:solidFill>
                  <a:srgbClr val="000000"/>
                </a:solidFill>
                <a:sym typeface="Wingdings" pitchFamily="2" charset="2"/>
              </a:rPr>
              <a:t>In Chapter 5</a:t>
            </a:r>
            <a:r>
              <a:rPr lang="en-US" dirty="0">
                <a:solidFill>
                  <a:srgbClr val="000000"/>
                </a:solidFill>
                <a:sym typeface="Wingdings" pitchFamily="2" charset="2"/>
              </a:rPr>
              <a:t>, we focused on buying by </a:t>
            </a:r>
            <a:r>
              <a:rPr lang="en-US" b="1" u="none" dirty="0">
                <a:solidFill>
                  <a:srgbClr val="000000"/>
                </a:solidFill>
                <a:sym typeface="Wingdings" pitchFamily="2" charset="2"/>
              </a:rPr>
              <a:t>final consumers</a:t>
            </a:r>
            <a:r>
              <a:rPr lang="en-US" dirty="0">
                <a:solidFill>
                  <a:srgbClr val="000000"/>
                </a:solidFill>
                <a:sym typeface="Wingdings" pitchFamily="2" charset="2"/>
              </a:rPr>
              <a:t>.</a:t>
            </a:r>
          </a:p>
          <a:p>
            <a:pPr marL="285750" indent="-285750">
              <a:buFont typeface="Arial" pitchFamily="34" charset="0"/>
              <a:buChar char="•"/>
              <a:defRPr/>
            </a:pPr>
            <a:r>
              <a:rPr lang="en-US" dirty="0">
                <a:solidFill>
                  <a:srgbClr val="000000"/>
                </a:solidFill>
                <a:sym typeface="Wingdings" pitchFamily="2" charset="2"/>
              </a:rPr>
              <a:t>Chapter 6 examines the buying behavior of business and organizational customers.</a:t>
            </a:r>
          </a:p>
          <a:p>
            <a:pPr marL="285750" indent="-285750">
              <a:buFont typeface="Wingdings" pitchFamily="2" charset="2"/>
              <a:buChar char="à"/>
              <a:defRPr/>
            </a:pPr>
            <a:r>
              <a:rPr lang="en-US" b="1" u="none" dirty="0">
                <a:solidFill>
                  <a:srgbClr val="000000"/>
                </a:solidFill>
                <a:sym typeface="Wingdings" pitchFamily="2" charset="2"/>
              </a:rPr>
              <a:t>In this chapter</a:t>
            </a:r>
            <a:r>
              <a:rPr lang="en-US" dirty="0">
                <a:solidFill>
                  <a:srgbClr val="000000"/>
                </a:solidFill>
                <a:sym typeface="Wingdings" pitchFamily="2" charset="2"/>
              </a:rPr>
              <a:t>, we explore the important ways that </a:t>
            </a:r>
            <a:r>
              <a:rPr lang="en-US" b="1" u="none" dirty="0">
                <a:solidFill>
                  <a:srgbClr val="000000"/>
                </a:solidFill>
                <a:sym typeface="Wingdings" pitchFamily="2" charset="2"/>
              </a:rPr>
              <a:t>organizational buying </a:t>
            </a:r>
            <a:r>
              <a:rPr lang="en-US" dirty="0">
                <a:solidFill>
                  <a:srgbClr val="000000"/>
                </a:solidFill>
                <a:sym typeface="Wingdings" pitchFamily="2" charset="2"/>
              </a:rPr>
              <a:t>tends to be different from buying by final consumers. We look at five factors that </a:t>
            </a:r>
            <a:r>
              <a:rPr lang="en-US" b="1" u="none" dirty="0">
                <a:solidFill>
                  <a:srgbClr val="000000"/>
                </a:solidFill>
                <a:sym typeface="Wingdings" pitchFamily="2" charset="2"/>
              </a:rPr>
              <a:t>define differences between organizational customers and final consumers</a:t>
            </a:r>
            <a:r>
              <a:rPr lang="en-US" dirty="0">
                <a:solidFill>
                  <a:srgbClr val="000000"/>
                </a:solidFill>
                <a:sym typeface="Wingdings" pitchFamily="2" charset="2"/>
              </a:rPr>
              <a:t>.</a:t>
            </a:r>
          </a:p>
          <a:p>
            <a:pPr marL="285750" indent="-285750">
              <a:buFont typeface="Arial" pitchFamily="34" charset="0"/>
              <a:buChar char="•"/>
              <a:defRPr/>
            </a:pPr>
            <a:r>
              <a:rPr lang="en-US" dirty="0">
                <a:solidFill>
                  <a:srgbClr val="000000"/>
                </a:solidFill>
                <a:sym typeface="Wingdings" pitchFamily="2" charset="2"/>
              </a:rPr>
              <a:t>We also examine the </a:t>
            </a:r>
            <a:r>
              <a:rPr lang="en-US" b="1" u="none" dirty="0">
                <a:solidFill>
                  <a:srgbClr val="000000"/>
                </a:solidFill>
                <a:sym typeface="Wingdings" pitchFamily="2" charset="2"/>
              </a:rPr>
              <a:t>key characteristics of four specific types of organizational customers</a:t>
            </a:r>
            <a:r>
              <a:rPr lang="en-US" dirty="0">
                <a:solidFill>
                  <a:srgbClr val="000000"/>
                </a:solidFill>
                <a:sym typeface="Wingdings" pitchFamily="2" charset="2"/>
              </a:rPr>
              <a:t>.</a:t>
            </a:r>
          </a:p>
          <a:p>
            <a:pPr>
              <a:defRPr/>
            </a:pPr>
            <a:endParaRPr lang="en-US" b="1" i="1" dirty="0">
              <a:solidFill>
                <a:srgbClr val="000000"/>
              </a:solidFill>
              <a:sym typeface="Wingdings" pitchFamily="2" charset="2"/>
            </a:endParaRPr>
          </a:p>
          <a:p>
            <a:pPr>
              <a:defRPr/>
            </a:pPr>
            <a:r>
              <a:rPr lang="en-US" b="1" i="1" dirty="0">
                <a:solidFill>
                  <a:srgbClr val="000000"/>
                </a:solidFill>
                <a:sym typeface="Wingdings" pitchFamily="2" charset="2"/>
              </a:rPr>
              <a:t>Discussion Question: Why might the study of organizational customers be so different from that of final consumers?</a:t>
            </a:r>
          </a:p>
        </p:txBody>
      </p:sp>
      <p:sp>
        <p:nvSpPr>
          <p:cNvPr id="59396" name="Text Box 25"/>
          <p:cNvSpPr txBox="1">
            <a:spLocks noChangeArrowheads="1"/>
          </p:cNvSpPr>
          <p:nvPr/>
        </p:nvSpPr>
        <p:spPr bwMode="auto">
          <a:xfrm>
            <a:off x="4389438" y="400050"/>
            <a:ext cx="2438400" cy="1674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22461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512763" y="539750"/>
            <a:ext cx="3241675" cy="2432050"/>
          </a:xfrm>
          <a:ln/>
        </p:spPr>
      </p:sp>
      <p:sp>
        <p:nvSpPr>
          <p:cNvPr id="61443" name="Rectangle 3"/>
          <p:cNvSpPr>
            <a:spLocks noGrp="1" noChangeArrowheads="1"/>
          </p:cNvSpPr>
          <p:nvPr>
            <p:ph type="body" idx="1"/>
          </p:nvPr>
        </p:nvSpPr>
        <p:spPr>
          <a:xfrm>
            <a:off x="192024" y="3127247"/>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solidFill>
                  <a:srgbClr val="000000"/>
                </a:solidFill>
                <a:sym typeface="Wingdings" pitchFamily="2" charset="2"/>
              </a:rPr>
              <a:t>This clip highlights the many different customers of the Cummins Engine.  </a:t>
            </a:r>
          </a:p>
          <a:p>
            <a:endParaRPr lang="en-US" b="1" dirty="0">
              <a:solidFill>
                <a:srgbClr val="000000"/>
              </a:solidFill>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686488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533400" y="539750"/>
            <a:ext cx="3240088" cy="2432050"/>
          </a:xfrm>
          <a:ln/>
        </p:spPr>
      </p:sp>
      <p:sp>
        <p:nvSpPr>
          <p:cNvPr id="64515" name="Rectangle 3"/>
          <p:cNvSpPr>
            <a:spLocks noGrp="1" noChangeArrowheads="1"/>
          </p:cNvSpPr>
          <p:nvPr>
            <p:ph type="body" idx="1"/>
          </p:nvPr>
        </p:nvSpPr>
        <p:spPr>
          <a:xfrm>
            <a:off x="192024" y="3127248"/>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solidFill>
                  <a:srgbClr val="000000"/>
                </a:solidFill>
                <a:sym typeface="Wingdings" pitchFamily="2" charset="2"/>
              </a:rPr>
              <a:t>Like the market for individual consumers, internationalization is prevalent in the B2B market. As an example, this ad for FedEx focuses on serving customers in international markets. </a:t>
            </a:r>
          </a:p>
          <a:p>
            <a:endParaRPr lang="en-US" dirty="0">
              <a:solidFill>
                <a:srgbClr val="000000"/>
              </a:solidFill>
              <a:sym typeface="Wingdings" pitchFamily="2" charset="2"/>
            </a:endParaRPr>
          </a:p>
          <a:p>
            <a:r>
              <a:rPr lang="en-US" dirty="0">
                <a:solidFill>
                  <a:srgbClr val="000000"/>
                </a:solidFill>
                <a:sym typeface="Wingdings" pitchFamily="2" charset="2"/>
              </a:rPr>
              <a:t>Regarding </a:t>
            </a:r>
            <a:r>
              <a:rPr lang="en-US" u="sng" dirty="0">
                <a:solidFill>
                  <a:srgbClr val="000000"/>
                </a:solidFill>
                <a:sym typeface="Wingdings" pitchFamily="2" charset="2"/>
              </a:rPr>
              <a:t>customers in international markets</a:t>
            </a:r>
            <a:r>
              <a:rPr lang="en-US" dirty="0">
                <a:solidFill>
                  <a:srgbClr val="000000"/>
                </a:solidFill>
                <a:sym typeface="Wingdings" pitchFamily="2" charset="2"/>
              </a:rPr>
              <a:t>, marketers must understand national and cultural differences.</a:t>
            </a:r>
            <a:r>
              <a:rPr lang="en-US" b="1" dirty="0">
                <a:solidFill>
                  <a:srgbClr val="000000"/>
                </a:solidFill>
                <a:sym typeface="Wingdings" pitchFamily="2" charset="2"/>
              </a:rPr>
              <a:t> </a:t>
            </a:r>
          </a:p>
          <a:p>
            <a:endParaRPr lang="en-US" b="1" dirty="0">
              <a:solidFill>
                <a:srgbClr val="000000"/>
              </a:solidFill>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941742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533400"/>
            <a:ext cx="3251200" cy="2438400"/>
          </a:xfrm>
        </p:spPr>
      </p:sp>
      <p:sp>
        <p:nvSpPr>
          <p:cNvPr id="3" name="Notes Placeholder 2"/>
          <p:cNvSpPr>
            <a:spLocks noGrp="1"/>
          </p:cNvSpPr>
          <p:nvPr>
            <p:ph type="body" idx="1"/>
          </p:nvPr>
        </p:nvSpPr>
        <p:spPr>
          <a:xfrm>
            <a:off x="192088" y="3127375"/>
            <a:ext cx="6510337" cy="5660136"/>
          </a:xfrm>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Summary Overview</a:t>
            </a:r>
          </a:p>
          <a:p>
            <a:r>
              <a:rPr lang="en-US" sz="1200" b="0" i="0" u="none" strike="noStrike" kern="1200" baseline="0" dirty="0">
                <a:solidFill>
                  <a:schemeClr val="tx1"/>
                </a:solidFill>
                <a:latin typeface="Arial" pitchFamily="34" charset="0"/>
                <a:ea typeface="+mn-ea"/>
                <a:cs typeface="Arial" pitchFamily="34" charset="0"/>
              </a:rPr>
              <a:t>Organizational customers and their buying behaviors are different from final consumers and their buying behaviors. These differences play a vital role for marketing strategy planning.</a:t>
            </a:r>
          </a:p>
          <a:p>
            <a:endParaRPr lang="en-US" sz="1200" b="0" i="0" u="none" strike="noStrike" kern="1200" baseline="0" dirty="0">
              <a:solidFill>
                <a:schemeClr val="tx1"/>
              </a:solidFill>
              <a:latin typeface="Arial" pitchFamily="34" charset="0"/>
              <a:ea typeface="+mn-ea"/>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Key Issues</a:t>
            </a:r>
          </a:p>
          <a:p>
            <a:r>
              <a:rPr lang="en-US" b="1" dirty="0">
                <a:solidFill>
                  <a:srgbClr val="000000"/>
                </a:solidFill>
                <a:sym typeface="Wingdings" pitchFamily="2" charset="2"/>
              </a:rPr>
              <a:t></a:t>
            </a:r>
            <a:r>
              <a:rPr lang="en-US" sz="1200" b="0" i="0" u="none" strike="noStrike" kern="1200" baseline="0" dirty="0">
                <a:solidFill>
                  <a:schemeClr val="tx1"/>
                </a:solidFill>
                <a:latin typeface="Arial" pitchFamily="34" charset="0"/>
                <a:ea typeface="+mn-ea"/>
                <a:cs typeface="Arial" pitchFamily="34" charset="0"/>
              </a:rPr>
              <a:t>Fewer in number but larger in dollars purchased. While there are fewer business customers, individually each typically makes much larger purchases than the average consumer. This makes it worthwhile to invest more resources in each customer.</a:t>
            </a:r>
          </a:p>
          <a:p>
            <a:r>
              <a:rPr lang="en-US" b="1" dirty="0">
                <a:solidFill>
                  <a:srgbClr val="000000"/>
                </a:solidFill>
                <a:sym typeface="Wingdings" pitchFamily="2" charset="2"/>
              </a:rPr>
              <a:t></a:t>
            </a:r>
            <a:r>
              <a:rPr lang="en-US" sz="1200" b="0" i="0" u="none" strike="noStrike" kern="1200" baseline="0" dirty="0">
                <a:solidFill>
                  <a:schemeClr val="tx1"/>
                </a:solidFill>
                <a:latin typeface="Arial" pitchFamily="34" charset="0"/>
                <a:ea typeface="+mn-ea"/>
                <a:cs typeface="Arial" pitchFamily="34" charset="0"/>
              </a:rPr>
              <a:t>Economic needs are primary—organizations typically focus on economic factors.</a:t>
            </a:r>
            <a:endParaRPr lang="en-US" b="1" dirty="0">
              <a:solidFill>
                <a:srgbClr val="000000"/>
              </a:solidFill>
              <a:sym typeface="Wingdings" pitchFamily="2" charset="2"/>
            </a:endParaRPr>
          </a:p>
          <a:p>
            <a:r>
              <a:rPr lang="en-US" b="1" dirty="0">
                <a:solidFill>
                  <a:srgbClr val="000000"/>
                </a:solidFill>
                <a:sym typeface="Wingdings" pitchFamily="2" charset="2"/>
              </a:rPr>
              <a:t></a:t>
            </a:r>
            <a:r>
              <a:rPr lang="en-US" sz="1200" b="0" i="0" u="none" strike="noStrike" kern="1200" baseline="0" dirty="0">
                <a:solidFill>
                  <a:schemeClr val="tx1"/>
                </a:solidFill>
                <a:latin typeface="Arial" pitchFamily="34" charset="0"/>
                <a:ea typeface="+mn-ea"/>
                <a:cs typeface="Arial" pitchFamily="34" charset="0"/>
              </a:rPr>
              <a:t>Behavioral needs still matter. Buyers want security, they want to look good to their colleagues at work, and they usually want to avoid risk.</a:t>
            </a:r>
            <a:endParaRPr lang="en-US" b="1" dirty="0">
              <a:solidFill>
                <a:srgbClr val="000000"/>
              </a:solidFill>
              <a:sym typeface="Wingdings" pitchFamily="2" charset="2"/>
            </a:endParaRPr>
          </a:p>
          <a:p>
            <a:r>
              <a:rPr lang="en-US" b="1" dirty="0">
                <a:solidFill>
                  <a:srgbClr val="000000"/>
                </a:solidFill>
                <a:sym typeface="Wingdings" pitchFamily="2" charset="2"/>
              </a:rPr>
              <a:t></a:t>
            </a:r>
            <a:r>
              <a:rPr lang="en-US" sz="1200" b="0" i="0" u="none" strike="noStrike" kern="1200" baseline="0" dirty="0">
                <a:solidFill>
                  <a:schemeClr val="tx1"/>
                </a:solidFill>
                <a:latin typeface="Arial" pitchFamily="34" charset="0"/>
                <a:ea typeface="+mn-ea"/>
                <a:cs typeface="Arial" pitchFamily="34" charset="0"/>
              </a:rPr>
              <a:t>Ethical conflicts may arise. Organizational buyers must be careful that their personal interests don’t conflict with company outcomes. For example, some companies have policies that prevent buyers from accepting gifts for fear that the gift might make the buyer less objective when choosing a supplier. </a:t>
            </a:r>
            <a:endParaRPr lang="en-US" b="1" dirty="0">
              <a:solidFill>
                <a:srgbClr val="000000"/>
              </a:solidFill>
              <a:sym typeface="Wingdings" pitchFamily="2" charset="2"/>
            </a:endParaRPr>
          </a:p>
          <a:p>
            <a:r>
              <a:rPr lang="en-US" b="1" dirty="0">
                <a:solidFill>
                  <a:srgbClr val="000000"/>
                </a:solidFill>
                <a:sym typeface="Wingdings" pitchFamily="2" charset="2"/>
              </a:rPr>
              <a:t></a:t>
            </a:r>
            <a:r>
              <a:rPr lang="en-US" sz="1200" b="0" i="0" u="none" strike="noStrike" kern="1200" baseline="0" dirty="0">
                <a:solidFill>
                  <a:schemeClr val="tx1"/>
                </a:solidFill>
                <a:latin typeface="Arial" pitchFamily="34" charset="0"/>
                <a:ea typeface="+mn-ea"/>
                <a:cs typeface="Arial" pitchFamily="34" charset="0"/>
              </a:rPr>
              <a:t>Purchasing managers are specialists. Today’s purchasing managers are usually well trained professionals that want to solve problems with suppliers.</a:t>
            </a:r>
            <a:endParaRPr lang="en-US" b="1" dirty="0">
              <a:solidFill>
                <a:srgbClr val="000000"/>
              </a:solidFill>
              <a:sym typeface="Wingdings" pitchFamily="2" charset="2"/>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a:t>
            </a:r>
            <a:r>
              <a:rPr lang="en-US" sz="1200" b="0" i="0" u="none" strike="noStrike" kern="1200" baseline="0" dirty="0">
                <a:solidFill>
                  <a:schemeClr val="tx1"/>
                </a:solidFill>
                <a:latin typeface="Arial" pitchFamily="34" charset="0"/>
                <a:ea typeface="+mn-ea"/>
                <a:cs typeface="Arial" pitchFamily="34" charset="0"/>
              </a:rPr>
              <a:t>Buying procedures are often standardized. To make buying more efficient, many firms have specific procedures that must be followed. </a:t>
            </a:r>
            <a:endParaRPr lang="en-US" dirty="0"/>
          </a:p>
          <a:p>
            <a:r>
              <a:rPr lang="en-US" b="1" dirty="0">
                <a:solidFill>
                  <a:srgbClr val="000000"/>
                </a:solidFill>
                <a:sym typeface="Wingdings" pitchFamily="2" charset="2"/>
              </a:rPr>
              <a:t></a:t>
            </a:r>
            <a:r>
              <a:rPr lang="en-US" sz="1200" b="0" i="0" u="none" strike="noStrike" kern="1200" baseline="0" dirty="0">
                <a:solidFill>
                  <a:schemeClr val="tx1"/>
                </a:solidFill>
                <a:latin typeface="Arial" pitchFamily="34" charset="0"/>
                <a:ea typeface="+mn-ea"/>
                <a:cs typeface="Arial" pitchFamily="34" charset="0"/>
              </a:rPr>
              <a:t>Many buying centers have multiple people influencing the decision. Although this is not unknown in consumer behavior—we talked about family influences on buying—it is more common in business and organizational buying. It also has a major influence on marketing strategy planning, so let’s take a closer look at multiple buying influence.</a:t>
            </a:r>
            <a:endParaRPr lang="en-US" b="1" dirty="0">
              <a:solidFill>
                <a:srgbClr val="000000"/>
              </a:solidFill>
              <a:sym typeface="Wingdings" pitchFamily="2" charset="2"/>
            </a:endParaRPr>
          </a:p>
        </p:txBody>
      </p:sp>
      <p:sp>
        <p:nvSpPr>
          <p:cNvPr id="4" name="Text Box 4"/>
          <p:cNvSpPr txBox="1">
            <a:spLocks noChangeArrowheads="1"/>
          </p:cNvSpPr>
          <p:nvPr/>
        </p:nvSpPr>
        <p:spPr bwMode="auto">
          <a:xfrm>
            <a:off x="4495800" y="762000"/>
            <a:ext cx="2057400" cy="1521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pitchFamily="34" charset="0"/>
                <a:cs typeface="Arial" pitchFamily="34" charset="0"/>
              </a:defRPr>
            </a:lvl1pPr>
            <a:lvl2pPr marL="742950" indent="-285750" defTabSz="965200" eaLnBrk="0" hangingPunct="0">
              <a:defRPr sz="3600">
                <a:solidFill>
                  <a:schemeClr val="tx1"/>
                </a:solidFill>
                <a:latin typeface="Arial" pitchFamily="34" charset="0"/>
                <a:cs typeface="Arial" pitchFamily="34" charset="0"/>
              </a:defRPr>
            </a:lvl2pPr>
            <a:lvl3pPr marL="1143000" indent="-228600" defTabSz="965200" eaLnBrk="0" hangingPunct="0">
              <a:defRPr sz="3600">
                <a:solidFill>
                  <a:schemeClr val="tx1"/>
                </a:solidFill>
                <a:latin typeface="Arial" pitchFamily="34" charset="0"/>
                <a:cs typeface="Arial" pitchFamily="34" charset="0"/>
              </a:defRPr>
            </a:lvl3pPr>
            <a:lvl4pPr marL="1600200" indent="-228600" defTabSz="965200" eaLnBrk="0" hangingPunct="0">
              <a:defRPr sz="3600">
                <a:solidFill>
                  <a:schemeClr val="tx1"/>
                </a:solidFill>
                <a:latin typeface="Arial" pitchFamily="34" charset="0"/>
                <a:cs typeface="Arial" pitchFamily="34" charset="0"/>
              </a:defRPr>
            </a:lvl4pPr>
            <a:lvl5pPr marL="2057400" indent="-228600" defTabSz="965200" eaLnBrk="0" hangingPunct="0">
              <a:defRPr sz="3600">
                <a:solidFill>
                  <a:schemeClr val="tx1"/>
                </a:solidFill>
                <a:latin typeface="Arial" pitchFamily="34" charset="0"/>
                <a:cs typeface="Arial" pitchFamily="34" charset="0"/>
              </a:defRPr>
            </a:lvl5pPr>
            <a:lvl6pPr marL="25146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520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olidFill>
                  <a:srgbClr val="000000"/>
                </a:solidFill>
                <a:sym typeface="Wingdings" pitchFamily="2" charset="2"/>
              </a:rPr>
              <a:t> </a:t>
            </a:r>
            <a:r>
              <a:rPr lang="en-US" sz="14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889318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0700" y="533400"/>
            <a:ext cx="3251200" cy="2438400"/>
          </a:xfrm>
        </p:spPr>
      </p:sp>
      <p:sp>
        <p:nvSpPr>
          <p:cNvPr id="3" name="Notes Placeholder 2"/>
          <p:cNvSpPr>
            <a:spLocks noGrp="1"/>
          </p:cNvSpPr>
          <p:nvPr>
            <p:ph type="body" idx="1"/>
          </p:nvPr>
        </p:nvSpPr>
        <p:spPr>
          <a:xfrm>
            <a:off x="192088" y="3127375"/>
            <a:ext cx="6510337" cy="5660136"/>
          </a:xfrm>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Text Caption: </a:t>
            </a:r>
            <a:r>
              <a:rPr lang="en-US" b="0" dirty="0">
                <a:solidFill>
                  <a:srgbClr val="000000"/>
                </a:solidFill>
                <a:sym typeface="Wingdings" pitchFamily="2" charset="2"/>
              </a:rPr>
              <a:t>See below.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0" dirty="0">
              <a:solidFill>
                <a:srgbClr val="000000"/>
              </a:solidFill>
              <a:sym typeface="Wingdings" pitchFamily="2" charset="2"/>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Summary Overview</a:t>
            </a:r>
          </a:p>
          <a:p>
            <a:r>
              <a:rPr lang="en-US" b="1" dirty="0"/>
              <a:t>Multiple buying influence </a:t>
            </a:r>
            <a:r>
              <a:rPr lang="en-US" dirty="0"/>
              <a:t>means that several people—perhaps even top management—play a part in making a purchase decision.</a:t>
            </a:r>
          </a:p>
          <a:p>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Key Issues</a:t>
            </a:r>
            <a:endParaRPr lang="en-US" dirty="0">
              <a:solidFill>
                <a:srgbClr val="000000"/>
              </a:solidFill>
              <a:sym typeface="Wingdings" pitchFamily="2" charset="2"/>
            </a:endParaRPr>
          </a:p>
          <a:p>
            <a:r>
              <a:rPr lang="en-US" b="1" dirty="0">
                <a:solidFill>
                  <a:srgbClr val="000000"/>
                </a:solidFill>
                <a:sym typeface="Wingdings" pitchFamily="2" charset="2"/>
              </a:rPr>
              <a:t></a:t>
            </a:r>
            <a:r>
              <a:rPr lang="en-US" sz="1200" b="0" i="0" u="none" strike="noStrike" kern="1200" baseline="0" dirty="0">
                <a:solidFill>
                  <a:schemeClr val="tx1"/>
                </a:solidFill>
                <a:latin typeface="Arial" pitchFamily="34" charset="0"/>
                <a:ea typeface="+mn-ea"/>
                <a:cs typeface="Arial" pitchFamily="34" charset="0"/>
              </a:rPr>
              <a:t>BASF plastics can be used in automobile parts—replacing heavier metal parts.</a:t>
            </a:r>
          </a:p>
          <a:p>
            <a:pPr marL="628650" lvl="1" indent="-171450">
              <a:buFont typeface="Arial" panose="020B0604020202020204" pitchFamily="34" charset="0"/>
              <a:buChar char="•"/>
            </a:pPr>
            <a:r>
              <a:rPr lang="en-US" b="0" dirty="0">
                <a:solidFill>
                  <a:srgbClr val="000000"/>
                </a:solidFill>
                <a:sym typeface="Wingdings" pitchFamily="2" charset="2"/>
              </a:rPr>
              <a:t>The lower weight can increase fuel efficiency.</a:t>
            </a:r>
          </a:p>
          <a:p>
            <a:r>
              <a:rPr lang="en-US" b="1" dirty="0">
                <a:solidFill>
                  <a:srgbClr val="000000"/>
                </a:solidFill>
                <a:sym typeface="Wingdings" pitchFamily="2" charset="2"/>
              </a:rPr>
              <a:t></a:t>
            </a:r>
            <a:r>
              <a:rPr lang="en-US" b="0" dirty="0">
                <a:solidFill>
                  <a:srgbClr val="000000"/>
                </a:solidFill>
                <a:sym typeface="Wingdings" pitchFamily="2" charset="2"/>
              </a:rPr>
              <a:t>BASF personnel work with purchasing</a:t>
            </a:r>
            <a:r>
              <a:rPr lang="en-US" b="0" baseline="0" dirty="0">
                <a:solidFill>
                  <a:srgbClr val="000000"/>
                </a:solidFill>
                <a:sym typeface="Wingdings" pitchFamily="2" charset="2"/>
              </a:rPr>
              <a:t> </a:t>
            </a:r>
            <a:r>
              <a:rPr lang="en-US" b="0" dirty="0">
                <a:solidFill>
                  <a:srgbClr val="000000"/>
                </a:solidFill>
                <a:sym typeface="Wingdings" pitchFamily="2" charset="2"/>
              </a:rPr>
              <a:t>managers, production managers, and design engineers at automakers to</a:t>
            </a:r>
            <a:r>
              <a:rPr lang="en-US" b="0" baseline="0" dirty="0">
                <a:solidFill>
                  <a:srgbClr val="000000"/>
                </a:solidFill>
                <a:sym typeface="Wingdings" pitchFamily="2" charset="2"/>
              </a:rPr>
              <a:t> </a:t>
            </a:r>
            <a:r>
              <a:rPr lang="en-US" b="0" dirty="0">
                <a:solidFill>
                  <a:srgbClr val="000000"/>
                </a:solidFill>
                <a:sym typeface="Wingdings" pitchFamily="2" charset="2"/>
              </a:rPr>
              <a:t>determine where plastic parts offer the</a:t>
            </a:r>
            <a:r>
              <a:rPr lang="en-US" b="0" baseline="0" dirty="0">
                <a:solidFill>
                  <a:srgbClr val="000000"/>
                </a:solidFill>
                <a:sym typeface="Wingdings" pitchFamily="2" charset="2"/>
              </a:rPr>
              <a:t> </a:t>
            </a:r>
            <a:r>
              <a:rPr lang="en-US" b="0" dirty="0">
                <a:solidFill>
                  <a:srgbClr val="000000"/>
                </a:solidFill>
                <a:sym typeface="Wingdings" pitchFamily="2" charset="2"/>
              </a:rPr>
              <a:t>greatest benefit to the end user (car buyer)</a:t>
            </a:r>
            <a:r>
              <a:rPr lang="en-US" sz="1200" b="0" i="0" u="none" strike="noStrike" kern="1200" baseline="0" dirty="0">
                <a:solidFill>
                  <a:schemeClr val="tx1"/>
                </a:solidFill>
                <a:latin typeface="Arial" pitchFamily="34" charset="0"/>
                <a:ea typeface="+mn-ea"/>
                <a:cs typeface="Arial" pitchFamily="34" charset="0"/>
              </a:rPr>
              <a:t>.</a:t>
            </a:r>
          </a:p>
        </p:txBody>
      </p:sp>
    </p:spTree>
    <p:extLst>
      <p:ext uri="{BB962C8B-B14F-4D97-AF65-F5344CB8AC3E}">
        <p14:creationId xmlns:p14="http://schemas.microsoft.com/office/powerpoint/2010/main" val="4629809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03238" y="539750"/>
            <a:ext cx="3240087" cy="2432050"/>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Organizations differ from individual consumers in their buying behavior. </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endParaRPr lang="en-US" dirty="0">
              <a:solidFill>
                <a:srgbClr val="000000"/>
              </a:solidFill>
              <a:sym typeface="Wingdings" pitchFamily="2" charset="2"/>
            </a:endParaRPr>
          </a:p>
          <a:p>
            <a:pPr>
              <a:buFont typeface="Arial" pitchFamily="34" charset="0"/>
              <a:buChar char="•"/>
              <a:defRPr/>
            </a:pPr>
            <a:r>
              <a:rPr lang="en-US" dirty="0">
                <a:solidFill>
                  <a:srgbClr val="000000"/>
                </a:solidFill>
                <a:sym typeface="Wingdings" pitchFamily="2" charset="2"/>
              </a:rPr>
              <a:t> </a:t>
            </a:r>
            <a:r>
              <a:rPr lang="en-US" u="sng" dirty="0">
                <a:solidFill>
                  <a:srgbClr val="000000"/>
                </a:solidFill>
                <a:sym typeface="Wingdings" pitchFamily="2" charset="2"/>
              </a:rPr>
              <a:t>Multiple buying influence</a:t>
            </a:r>
            <a:endParaRPr lang="en-US" dirty="0">
              <a:solidFill>
                <a:srgbClr val="000000"/>
              </a:solidFill>
              <a:sym typeface="Wingdings" pitchFamily="2" charset="2"/>
            </a:endParaRPr>
          </a:p>
          <a:p>
            <a:pPr>
              <a:buFont typeface="Arial" pitchFamily="34" charset="0"/>
              <a:buChar char="•"/>
              <a:defRPr/>
            </a:pPr>
            <a:r>
              <a:rPr lang="en-US" b="1" dirty="0">
                <a:solidFill>
                  <a:srgbClr val="000000"/>
                </a:solidFill>
                <a:sym typeface="Wingdings" pitchFamily="2" charset="2"/>
              </a:rPr>
              <a:t> </a:t>
            </a:r>
            <a:r>
              <a:rPr lang="en-US" dirty="0">
                <a:solidFill>
                  <a:srgbClr val="000000"/>
                </a:solidFill>
                <a:sym typeface="Wingdings" pitchFamily="2" charset="2"/>
              </a:rPr>
              <a:t>The collection of these influences is a </a:t>
            </a:r>
            <a:r>
              <a:rPr lang="en-US" u="sng" dirty="0">
                <a:solidFill>
                  <a:srgbClr val="000000"/>
                </a:solidFill>
                <a:sym typeface="Wingdings" pitchFamily="2" charset="2"/>
              </a:rPr>
              <a:t>buying center</a:t>
            </a:r>
            <a:r>
              <a:rPr lang="en-US" dirty="0">
                <a:solidFill>
                  <a:srgbClr val="000000"/>
                </a:solidFill>
                <a:sym typeface="Wingdings" pitchFamily="2" charset="2"/>
              </a:rPr>
              <a:t>:</a:t>
            </a:r>
          </a:p>
          <a:p>
            <a:pPr lvl="1">
              <a:buFont typeface="Arial" pitchFamily="34" charset="0"/>
              <a:buNone/>
              <a:defRPr/>
            </a:pPr>
            <a:r>
              <a:rPr lang="en-US" b="1" dirty="0">
                <a:solidFill>
                  <a:srgbClr val="000000"/>
                </a:solidFill>
                <a:sym typeface="Wingdings" pitchFamily="2" charset="2"/>
              </a:rPr>
              <a:t> </a:t>
            </a:r>
            <a:r>
              <a:rPr lang="en-US" u="sng" dirty="0">
                <a:solidFill>
                  <a:srgbClr val="000000"/>
                </a:solidFill>
              </a:rPr>
              <a:t>Buyers</a:t>
            </a:r>
            <a:r>
              <a:rPr lang="en-US" u="none" dirty="0">
                <a:solidFill>
                  <a:srgbClr val="000000"/>
                </a:solidFill>
              </a:rPr>
              <a:t>:</a:t>
            </a:r>
            <a:r>
              <a:rPr lang="en-US" dirty="0">
                <a:solidFill>
                  <a:srgbClr val="000000"/>
                </a:solidFill>
              </a:rPr>
              <a:t> the purchasing managers who are responsible for working with suppliers and arranging for the terms of the sale.</a:t>
            </a:r>
          </a:p>
          <a:p>
            <a:pPr lvl="1">
              <a:buFont typeface="Arial" pitchFamily="34" charset="0"/>
              <a:buNone/>
              <a:defRPr/>
            </a:pPr>
            <a:r>
              <a:rPr lang="en-US" b="1" dirty="0">
                <a:solidFill>
                  <a:srgbClr val="000000"/>
                </a:solidFill>
                <a:sym typeface="Wingdings" pitchFamily="2" charset="2"/>
              </a:rPr>
              <a:t> </a:t>
            </a:r>
            <a:r>
              <a:rPr lang="en-US" u="sng" dirty="0">
                <a:solidFill>
                  <a:srgbClr val="000000"/>
                </a:solidFill>
              </a:rPr>
              <a:t>Users</a:t>
            </a:r>
            <a:r>
              <a:rPr lang="en-US" u="none" dirty="0">
                <a:solidFill>
                  <a:srgbClr val="000000"/>
                </a:solidFill>
              </a:rPr>
              <a:t>:</a:t>
            </a:r>
            <a:r>
              <a:rPr lang="en-US" dirty="0">
                <a:solidFill>
                  <a:srgbClr val="000000"/>
                </a:solidFill>
              </a:rPr>
              <a:t> the people who will actually use the product—possibly production workers or support staff.</a:t>
            </a:r>
          </a:p>
          <a:p>
            <a:pPr lvl="1">
              <a:buFont typeface="Arial" pitchFamily="34" charset="0"/>
              <a:buNone/>
              <a:defRPr/>
            </a:pPr>
            <a:r>
              <a:rPr lang="en-US" b="1" dirty="0">
                <a:solidFill>
                  <a:srgbClr val="000000"/>
                </a:solidFill>
                <a:sym typeface="Wingdings" pitchFamily="2" charset="2"/>
              </a:rPr>
              <a:t> </a:t>
            </a:r>
            <a:r>
              <a:rPr lang="en-US" u="sng" dirty="0">
                <a:solidFill>
                  <a:srgbClr val="000000"/>
                </a:solidFill>
              </a:rPr>
              <a:t>Influencers</a:t>
            </a:r>
            <a:r>
              <a:rPr lang="en-US" u="none" dirty="0">
                <a:solidFill>
                  <a:srgbClr val="000000"/>
                </a:solidFill>
              </a:rPr>
              <a:t>:</a:t>
            </a:r>
            <a:r>
              <a:rPr lang="en-US" dirty="0">
                <a:solidFill>
                  <a:srgbClr val="000000"/>
                </a:solidFill>
              </a:rPr>
              <a:t> people whose expertise is used to help determine which products are needed. Influencers are often technical people who help write specifications.</a:t>
            </a:r>
          </a:p>
          <a:p>
            <a:pPr marL="628650" lvl="1" indent="-171450">
              <a:buFont typeface="Wingdings" pitchFamily="2" charset="2"/>
              <a:buChar char="à"/>
              <a:defRPr/>
            </a:pPr>
            <a:r>
              <a:rPr lang="en-US" u="sng" dirty="0">
                <a:solidFill>
                  <a:srgbClr val="000000"/>
                </a:solidFill>
              </a:rPr>
              <a:t>Gatekeepers</a:t>
            </a:r>
            <a:r>
              <a:rPr lang="en-US" u="none" dirty="0">
                <a:solidFill>
                  <a:srgbClr val="000000"/>
                </a:solidFill>
              </a:rPr>
              <a:t>:</a:t>
            </a:r>
            <a:r>
              <a:rPr lang="en-US" dirty="0">
                <a:solidFill>
                  <a:srgbClr val="000000"/>
                </a:solidFill>
              </a:rPr>
              <a:t> people in key positions in the organization who control the flow of information. Gatekeepers include receptionists, secretaries, researchers, and others.</a:t>
            </a:r>
          </a:p>
          <a:p>
            <a:pPr lvl="1">
              <a:defRPr/>
            </a:pPr>
            <a:endParaRPr lang="en-US" dirty="0">
              <a:solidFill>
                <a:srgbClr val="000000"/>
              </a:solidFill>
            </a:endParaRPr>
          </a:p>
          <a:p>
            <a:pPr>
              <a:defRPr/>
            </a:pPr>
            <a:r>
              <a:rPr lang="en-US" b="1" i="1" dirty="0">
                <a:solidFill>
                  <a:srgbClr val="000000"/>
                </a:solidFill>
                <a:sym typeface="Wingdings" pitchFamily="2" charset="2"/>
              </a:rPr>
              <a:t>Discussion Question: Why is it important for marketers to establish a good rapport with gatekeepers when selling or marketing to organizations?</a:t>
            </a:r>
          </a:p>
          <a:p>
            <a:pPr>
              <a:defRPr/>
            </a:pPr>
            <a:endParaRPr lang="en-US" b="1" i="1" dirty="0">
              <a:solidFill>
                <a:srgbClr val="000000"/>
              </a:solidFill>
              <a:sym typeface="Wingdings" pitchFamily="2" charset="2"/>
            </a:endParaRPr>
          </a:p>
          <a:p>
            <a:pPr marL="628650" lvl="1" indent="-171450">
              <a:buFont typeface="Wingdings"/>
              <a:buChar char="à"/>
              <a:defRPr/>
            </a:pPr>
            <a:r>
              <a:rPr lang="en-US" u="sng" dirty="0">
                <a:solidFill>
                  <a:srgbClr val="000000"/>
                </a:solidFill>
              </a:rPr>
              <a:t>Deciders</a:t>
            </a:r>
            <a:r>
              <a:rPr lang="en-US" u="none" dirty="0">
                <a:solidFill>
                  <a:srgbClr val="000000"/>
                </a:solidFill>
              </a:rPr>
              <a:t>:</a:t>
            </a:r>
            <a:r>
              <a:rPr lang="en-US" dirty="0">
                <a:solidFill>
                  <a:srgbClr val="000000"/>
                </a:solidFill>
              </a:rPr>
              <a:t> the people in the organization who have the power to select or approve the supplier.</a:t>
            </a:r>
          </a:p>
          <a:p>
            <a:pPr lvl="1">
              <a:defRPr/>
            </a:pPr>
            <a:endParaRPr lang="en-US" dirty="0">
              <a:solidFill>
                <a:srgbClr val="000000"/>
              </a:solidFill>
            </a:endParaRPr>
          </a:p>
          <a:p>
            <a:pPr>
              <a:buFont typeface="Arial" pitchFamily="34" charset="0"/>
              <a:buChar char="•"/>
              <a:defRPr/>
            </a:pPr>
            <a:r>
              <a:rPr lang="en-US" b="1" dirty="0">
                <a:solidFill>
                  <a:srgbClr val="000000"/>
                </a:solidFill>
                <a:sym typeface="Wingdings" pitchFamily="2" charset="2"/>
              </a:rPr>
              <a:t> Marketers must identify and market to every buying center member. </a:t>
            </a:r>
          </a:p>
          <a:p>
            <a:pPr>
              <a:buFont typeface="Arial" pitchFamily="34" charset="0"/>
              <a:buChar char="•"/>
              <a:defRPr/>
            </a:pPr>
            <a:r>
              <a:rPr lang="en-US" b="1" dirty="0">
                <a:solidFill>
                  <a:srgbClr val="000000"/>
                </a:solidFill>
                <a:sym typeface="Wingdings" pitchFamily="2" charset="2"/>
              </a:rPr>
              <a:t> The members of the buying center may change from purchase to purchase.</a:t>
            </a:r>
          </a:p>
        </p:txBody>
      </p:sp>
      <p:sp>
        <p:nvSpPr>
          <p:cNvPr id="66564" name="Text Box 4"/>
          <p:cNvSpPr txBox="1">
            <a:spLocks noChangeArrowheads="1"/>
          </p:cNvSpPr>
          <p:nvPr/>
        </p:nvSpPr>
        <p:spPr bwMode="auto">
          <a:xfrm>
            <a:off x="4100513" y="395288"/>
            <a:ext cx="2581275" cy="142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646018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503238" y="539750"/>
            <a:ext cx="3162300" cy="2373313"/>
          </a:xfrm>
          <a:ln/>
        </p:spPr>
      </p:sp>
      <p:sp>
        <p:nvSpPr>
          <p:cNvPr id="6758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sym typeface="Wingdings" pitchFamily="2" charset="2"/>
              </a:rPr>
              <a:t>Checking Your Knowledge </a:t>
            </a:r>
          </a:p>
          <a:p>
            <a:r>
              <a:rPr lang="en-US" b="1" dirty="0">
                <a:solidFill>
                  <a:srgbClr val="000000"/>
                </a:solidFill>
                <a:sym typeface="Wingdings" pitchFamily="2" charset="2"/>
              </a:rPr>
              <a:t>Answer: D</a:t>
            </a:r>
          </a:p>
          <a:p>
            <a:r>
              <a:rPr lang="en-US" b="1" dirty="0">
                <a:solidFill>
                  <a:srgbClr val="000000"/>
                </a:solidFill>
                <a:sym typeface="Wingdings" pitchFamily="2" charset="2"/>
              </a:rPr>
              <a:t>Feedback: </a:t>
            </a:r>
            <a:r>
              <a:rPr lang="en-US" dirty="0">
                <a:solidFill>
                  <a:srgbClr val="000000"/>
                </a:solidFill>
                <a:sym typeface="Wingdings" pitchFamily="2" charset="2"/>
              </a:rPr>
              <a:t>Consuela is best described as a gatekeeper—a person who controls the flow of information within the organization. The best answer selection is D.</a:t>
            </a:r>
          </a:p>
        </p:txBody>
      </p:sp>
    </p:spTree>
    <p:extLst>
      <p:ext uri="{BB962C8B-B14F-4D97-AF65-F5344CB8AC3E}">
        <p14:creationId xmlns:p14="http://schemas.microsoft.com/office/powerpoint/2010/main" val="1062338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503238" y="539750"/>
            <a:ext cx="3162300" cy="2373313"/>
          </a:xfrm>
          <a:ln/>
        </p:spPr>
      </p:sp>
      <p:sp>
        <p:nvSpPr>
          <p:cNvPr id="6861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sym typeface="Wingdings" pitchFamily="2" charset="2"/>
              </a:rPr>
              <a:t>Checking Your Knowledge</a:t>
            </a:r>
          </a:p>
          <a:p>
            <a:r>
              <a:rPr lang="en-US" b="1" dirty="0">
                <a:solidFill>
                  <a:srgbClr val="000000"/>
                </a:solidFill>
                <a:sym typeface="Wingdings" pitchFamily="2" charset="2"/>
              </a:rPr>
              <a:t>Answer: C</a:t>
            </a:r>
          </a:p>
          <a:p>
            <a:r>
              <a:rPr lang="en-US" b="1" dirty="0">
                <a:solidFill>
                  <a:srgbClr val="000000"/>
                </a:solidFill>
                <a:sym typeface="Wingdings" pitchFamily="2" charset="2"/>
              </a:rPr>
              <a:t>Feedback: </a:t>
            </a:r>
            <a:r>
              <a:rPr lang="en-US" dirty="0">
                <a:solidFill>
                  <a:srgbClr val="000000"/>
                </a:solidFill>
                <a:sym typeface="Wingdings" pitchFamily="2" charset="2"/>
              </a:rPr>
              <a:t>The “buyer” is the purchasing manager(s) who has the responsibility for working with suppliers and arranging the terms of the sale. The “decider” is the person in the organization who has the power to select or approve the supplier. In the above question, for purchases in excess of $100,000, Usha would be considered the buyer and the company president would be considered the decider since he/she grants final approval on the sale. The best answer selection is</a:t>
            </a:r>
            <a:r>
              <a:rPr lang="en-US" baseline="0" dirty="0">
                <a:solidFill>
                  <a:srgbClr val="000000"/>
                </a:solidFill>
                <a:sym typeface="Wingdings" pitchFamily="2" charset="2"/>
              </a:rPr>
              <a:t> </a:t>
            </a:r>
            <a:r>
              <a:rPr lang="en-US" dirty="0">
                <a:solidFill>
                  <a:srgbClr val="000000"/>
                </a:solidFill>
                <a:sym typeface="Wingdings" pitchFamily="2" charset="2"/>
              </a:rPr>
              <a:t>C.</a:t>
            </a:r>
          </a:p>
        </p:txBody>
      </p:sp>
    </p:spTree>
    <p:extLst>
      <p:ext uri="{BB962C8B-B14F-4D97-AF65-F5344CB8AC3E}">
        <p14:creationId xmlns:p14="http://schemas.microsoft.com/office/powerpoint/2010/main" val="1605437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5" y="3127248"/>
            <a:ext cx="6510528" cy="5660136"/>
          </a:xfrm>
          <a:ln/>
        </p:spPr>
        <p:txBody>
          <a:bodyPr/>
          <a:lstStyle/>
          <a:p>
            <a:pPr>
              <a:defRPr/>
            </a:pPr>
            <a:r>
              <a:rPr lang="en-US" b="1" dirty="0">
                <a:solidFill>
                  <a:srgbClr val="000000"/>
                </a:solidFill>
                <a:sym typeface="Wingdings" pitchFamily="2" charset="2"/>
              </a:rPr>
              <a:t>Summary Overview </a:t>
            </a:r>
          </a:p>
          <a:p>
            <a:r>
              <a:rPr lang="en-US" sz="1200" b="0" i="0" u="none" strike="noStrike" kern="1200" baseline="0" dirty="0">
                <a:solidFill>
                  <a:schemeClr val="tx1"/>
                </a:solidFill>
                <a:latin typeface="Arial" pitchFamily="34" charset="0"/>
                <a:ea typeface="+mn-ea"/>
                <a:cs typeface="Arial" pitchFamily="34" charset="0"/>
              </a:rPr>
              <a:t>Organizational buying generally follows the three-step approach shown in Exhibit 6-4.</a:t>
            </a:r>
            <a:endParaRPr lang="en-US" dirty="0">
              <a:solidFill>
                <a:srgbClr val="000000"/>
              </a:solidFill>
              <a:sym typeface="Wingdings" pitchFamily="2" charset="2"/>
            </a:endParaRP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171450" indent="-171450">
              <a:buFont typeface="Wingdings"/>
              <a:buChar char="à"/>
              <a:defRPr/>
            </a:pPr>
            <a:r>
              <a:rPr lang="en-US" dirty="0">
                <a:solidFill>
                  <a:srgbClr val="000000"/>
                </a:solidFill>
                <a:sym typeface="Wingdings" pitchFamily="2" charset="2"/>
              </a:rPr>
              <a:t>How each step plays out varies depending </a:t>
            </a:r>
            <a:r>
              <a:rPr lang="en-US" u="none" dirty="0">
                <a:solidFill>
                  <a:srgbClr val="000000"/>
                </a:solidFill>
                <a:sym typeface="Wingdings" pitchFamily="2" charset="2"/>
              </a:rPr>
              <a:t>on the nature of the purchase.</a:t>
            </a:r>
          </a:p>
          <a:p>
            <a:pPr marL="171450" indent="-171450">
              <a:buFont typeface="Wingdings"/>
              <a:buChar char="à"/>
              <a:defRPr/>
            </a:pPr>
            <a:r>
              <a:rPr lang="en-US" u="none" dirty="0">
                <a:solidFill>
                  <a:srgbClr val="000000"/>
                </a:solidFill>
                <a:sym typeface="Wingdings" pitchFamily="2" charset="2"/>
              </a:rPr>
              <a:t>The third step is not always routinely reviewed.</a:t>
            </a:r>
          </a:p>
          <a:p>
            <a:pPr marL="171450" indent="-171450">
              <a:buFont typeface="Wingdings"/>
              <a:buChar char="à"/>
              <a:defRPr/>
            </a:pPr>
            <a:endParaRPr lang="en-US" u="none" dirty="0">
              <a:solidFill>
                <a:srgbClr val="000000"/>
              </a:solidFill>
              <a:sym typeface="Wingdings" pitchFamily="2" charset="2"/>
            </a:endParaRPr>
          </a:p>
          <a:p>
            <a:pPr marL="0" indent="0">
              <a:buFont typeface="Wingdings"/>
              <a:buNone/>
              <a:defRPr/>
            </a:pPr>
            <a:r>
              <a:rPr lang="en-US" u="none" dirty="0">
                <a:solidFill>
                  <a:srgbClr val="000000"/>
                </a:solidFill>
                <a:sym typeface="Wingdings" pitchFamily="2" charset="2"/>
              </a:rPr>
              <a:t>Let’s take a closer</a:t>
            </a:r>
            <a:r>
              <a:rPr lang="en-US" u="none" baseline="0" dirty="0">
                <a:solidFill>
                  <a:srgbClr val="000000"/>
                </a:solidFill>
                <a:sym typeface="Wingdings" pitchFamily="2" charset="2"/>
              </a:rPr>
              <a:t> look at these three steps.</a:t>
            </a:r>
            <a:endParaRPr lang="en-US" dirty="0">
              <a:solidFill>
                <a:srgbClr val="000000"/>
              </a:solidFill>
              <a:sym typeface="Wingdings" pitchFamily="2" charset="2"/>
            </a:endParaRPr>
          </a:p>
        </p:txBody>
      </p:sp>
      <p:sp>
        <p:nvSpPr>
          <p:cNvPr id="65540" name="Text Box 4"/>
          <p:cNvSpPr txBox="1">
            <a:spLocks noChangeArrowheads="1"/>
          </p:cNvSpPr>
          <p:nvPr/>
        </p:nvSpPr>
        <p:spPr bwMode="auto">
          <a:xfrm>
            <a:off x="4100513" y="395288"/>
            <a:ext cx="2581275" cy="142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825572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8000" y="533400"/>
            <a:ext cx="3251200" cy="2438400"/>
          </a:xfrm>
        </p:spPr>
      </p:sp>
      <p:sp>
        <p:nvSpPr>
          <p:cNvPr id="3" name="Notes Placeholder 2"/>
          <p:cNvSpPr>
            <a:spLocks noGrp="1"/>
          </p:cNvSpPr>
          <p:nvPr>
            <p:ph type="body" idx="1"/>
          </p:nvPr>
        </p:nvSpPr>
        <p:spPr>
          <a:xfrm>
            <a:off x="192088" y="3127375"/>
            <a:ext cx="6510337" cy="5660136"/>
          </a:xfrm>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Summary Overview </a:t>
            </a:r>
          </a:p>
          <a:p>
            <a:r>
              <a:rPr lang="en-US" dirty="0"/>
              <a:t>The basic need of organizations</a:t>
            </a:r>
            <a:r>
              <a:rPr lang="en-US" baseline="0" dirty="0"/>
              <a:t> is to satisfy their customers and clients.</a:t>
            </a:r>
          </a:p>
          <a:p>
            <a:endParaRPr lang="en-US" baseline="0" dirty="0"/>
          </a:p>
          <a:p>
            <a:pPr>
              <a:defRPr/>
            </a:pPr>
            <a:r>
              <a:rPr lang="en-US" b="1" dirty="0">
                <a:solidFill>
                  <a:srgbClr val="000000"/>
                </a:solidFill>
                <a:sym typeface="Wingdings" pitchFamily="2" charset="2"/>
              </a:rPr>
              <a:t>Key Issues</a:t>
            </a:r>
          </a:p>
          <a:p>
            <a:pPr marL="171450" indent="-171450">
              <a:buFont typeface="Wingdings"/>
              <a:buChar char="à"/>
              <a:defRPr/>
            </a:pPr>
            <a:r>
              <a:rPr lang="en-US" u="sng" dirty="0">
                <a:solidFill>
                  <a:srgbClr val="000000"/>
                </a:solidFill>
                <a:sym typeface="Wingdings" pitchFamily="2" charset="2"/>
              </a:rPr>
              <a:t>From recognizing</a:t>
            </a:r>
            <a:r>
              <a:rPr lang="en-US" u="sng" baseline="0" dirty="0">
                <a:solidFill>
                  <a:srgbClr val="000000"/>
                </a:solidFill>
                <a:sym typeface="Wingdings" pitchFamily="2" charset="2"/>
              </a:rPr>
              <a:t> </a:t>
            </a:r>
            <a:r>
              <a:rPr lang="en-US" u="sng" dirty="0">
                <a:solidFill>
                  <a:srgbClr val="000000"/>
                </a:solidFill>
                <a:sym typeface="Wingdings" pitchFamily="2" charset="2"/>
              </a:rPr>
              <a:t>problems to describin</a:t>
            </a:r>
            <a:r>
              <a:rPr lang="en-US" u="sng" baseline="0" dirty="0">
                <a:solidFill>
                  <a:srgbClr val="000000"/>
                </a:solidFill>
                <a:sym typeface="Wingdings" pitchFamily="2" charset="2"/>
              </a:rPr>
              <a:t>g </a:t>
            </a:r>
            <a:r>
              <a:rPr lang="en-US" u="sng" dirty="0">
                <a:solidFill>
                  <a:srgbClr val="000000"/>
                </a:solidFill>
                <a:sym typeface="Wingdings" pitchFamily="2" charset="2"/>
              </a:rPr>
              <a:t>needs</a:t>
            </a:r>
            <a:r>
              <a:rPr lang="en-US" u="sng" baseline="0" dirty="0">
                <a:solidFill>
                  <a:srgbClr val="000000"/>
                </a:solidFill>
                <a:sym typeface="Wingdings" pitchFamily="2" charset="2"/>
              </a:rPr>
              <a:t>.</a:t>
            </a:r>
          </a:p>
          <a:p>
            <a:pPr marL="628650" lvl="1" indent="-171450">
              <a:buFont typeface="Arial" panose="020B0604020202020204" pitchFamily="34" charset="0"/>
              <a:buChar char="•"/>
              <a:defRPr/>
            </a:pPr>
            <a:r>
              <a:rPr lang="en-US" b="0" u="none" baseline="0" dirty="0">
                <a:solidFill>
                  <a:srgbClr val="000000"/>
                </a:solidFill>
                <a:sym typeface="Wingdings" pitchFamily="2" charset="2"/>
              </a:rPr>
              <a:t>Problems that crop up in the organization should be narrowed down to specific needs.</a:t>
            </a:r>
          </a:p>
          <a:p>
            <a:pPr marL="171450" indent="-171450">
              <a:buFont typeface="Wingdings"/>
              <a:buChar char="à"/>
              <a:defRPr/>
            </a:pPr>
            <a:r>
              <a:rPr lang="en-US" u="sng" dirty="0">
                <a:solidFill>
                  <a:srgbClr val="000000"/>
                </a:solidFill>
                <a:sym typeface="Wingdings" pitchFamily="2" charset="2"/>
              </a:rPr>
              <a:t>Specifications describe</a:t>
            </a:r>
            <a:r>
              <a:rPr lang="en-US" u="sng" baseline="0" dirty="0">
                <a:solidFill>
                  <a:srgbClr val="000000"/>
                </a:solidFill>
                <a:sym typeface="Wingdings" pitchFamily="2" charset="2"/>
              </a:rPr>
              <a:t> </a:t>
            </a:r>
            <a:r>
              <a:rPr lang="en-US" u="sng" dirty="0">
                <a:solidFill>
                  <a:srgbClr val="000000"/>
                </a:solidFill>
                <a:sym typeface="Wingdings" pitchFamily="2" charset="2"/>
              </a:rPr>
              <a:t>the product.</a:t>
            </a:r>
          </a:p>
          <a:p>
            <a:pPr marL="628650" lvl="1" indent="-171450">
              <a:buFont typeface="Arial" panose="020B0604020202020204" pitchFamily="34" charset="0"/>
              <a:buChar char="•"/>
              <a:defRPr/>
            </a:pPr>
            <a:r>
              <a:rPr lang="en-US" b="0" dirty="0">
                <a:solidFill>
                  <a:srgbClr val="000000"/>
                </a:solidFill>
                <a:sym typeface="Wingdings" pitchFamily="2" charset="2"/>
              </a:rPr>
              <a:t>Organizational buyers may buy on</a:t>
            </a:r>
            <a:r>
              <a:rPr lang="en-US" b="0" baseline="0" dirty="0">
                <a:solidFill>
                  <a:srgbClr val="000000"/>
                </a:solidFill>
                <a:sym typeface="Wingdings" pitchFamily="2" charset="2"/>
              </a:rPr>
              <a:t> </a:t>
            </a:r>
            <a:r>
              <a:rPr lang="en-US" b="0" dirty="0">
                <a:solidFill>
                  <a:srgbClr val="000000"/>
                </a:solidFill>
                <a:sym typeface="Wingdings" pitchFamily="2" charset="2"/>
              </a:rPr>
              <a:t>the basis of a set of </a:t>
            </a:r>
            <a:r>
              <a:rPr lang="en-US" u="sng" dirty="0">
                <a:solidFill>
                  <a:srgbClr val="000000"/>
                </a:solidFill>
                <a:sym typeface="Wingdings" pitchFamily="2" charset="2"/>
              </a:rPr>
              <a:t>purchasing specifications —a written description of what the</a:t>
            </a:r>
            <a:r>
              <a:rPr lang="en-US" u="sng" baseline="0" dirty="0">
                <a:solidFill>
                  <a:srgbClr val="000000"/>
                </a:solidFill>
                <a:sym typeface="Wingdings" pitchFamily="2" charset="2"/>
              </a:rPr>
              <a:t> </a:t>
            </a:r>
            <a:r>
              <a:rPr lang="en-US" u="sng" dirty="0">
                <a:solidFill>
                  <a:srgbClr val="000000"/>
                </a:solidFill>
                <a:sym typeface="Wingdings" pitchFamily="2" charset="2"/>
              </a:rPr>
              <a:t>firm wants to buy</a:t>
            </a:r>
            <a:r>
              <a:rPr lang="en-US" dirty="0">
                <a:solidFill>
                  <a:srgbClr val="000000"/>
                </a:solidFill>
                <a:sym typeface="Wingdings" pitchFamily="2" charset="2"/>
              </a:rPr>
              <a:t>.</a:t>
            </a:r>
          </a:p>
          <a:p>
            <a:pPr marL="628650" lvl="1" indent="-171450">
              <a:buFont typeface="Arial" panose="020B0604020202020204" pitchFamily="34" charset="0"/>
              <a:buChar char="•"/>
              <a:defRPr/>
            </a:pPr>
            <a:r>
              <a:rPr lang="en-US" b="0" u="none" dirty="0">
                <a:solidFill>
                  <a:srgbClr val="000000"/>
                </a:solidFill>
                <a:sym typeface="Wingdings" pitchFamily="2" charset="2"/>
              </a:rPr>
              <a:t>Purchase specifications for services are detailed because services are less standardized and are not performed</a:t>
            </a:r>
            <a:r>
              <a:rPr lang="en-US" b="0" u="none" baseline="0" dirty="0">
                <a:solidFill>
                  <a:srgbClr val="000000"/>
                </a:solidFill>
                <a:sym typeface="Wingdings" pitchFamily="2" charset="2"/>
              </a:rPr>
              <a:t> </a:t>
            </a:r>
            <a:r>
              <a:rPr lang="en-US" b="0" u="none" dirty="0">
                <a:solidFill>
                  <a:srgbClr val="000000"/>
                </a:solidFill>
                <a:sym typeface="Wingdings" pitchFamily="2" charset="2"/>
              </a:rPr>
              <a:t>until after they’re purchased.</a:t>
            </a:r>
          </a:p>
        </p:txBody>
      </p:sp>
      <p:sp>
        <p:nvSpPr>
          <p:cNvPr id="5" name="Text Box 4"/>
          <p:cNvSpPr txBox="1">
            <a:spLocks noChangeArrowheads="1"/>
          </p:cNvSpPr>
          <p:nvPr/>
        </p:nvSpPr>
        <p:spPr bwMode="auto">
          <a:xfrm>
            <a:off x="4100513" y="395288"/>
            <a:ext cx="2581275" cy="142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749858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8000" y="533400"/>
            <a:ext cx="3251200" cy="2438400"/>
          </a:xfrm>
        </p:spPr>
      </p:sp>
      <p:sp>
        <p:nvSpPr>
          <p:cNvPr id="3" name="Notes Placeholder 2"/>
          <p:cNvSpPr>
            <a:spLocks noGrp="1"/>
          </p:cNvSpPr>
          <p:nvPr>
            <p:ph type="body" idx="1"/>
          </p:nvPr>
        </p:nvSpPr>
        <p:spPr>
          <a:xfrm>
            <a:off x="192088" y="3127375"/>
            <a:ext cx="6510337" cy="5660136"/>
          </a:xfrm>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Summary Overview </a:t>
            </a:r>
          </a:p>
          <a:p>
            <a:r>
              <a:rPr lang="en-US" dirty="0"/>
              <a:t>Step 2 Involves the decision-making process</a:t>
            </a:r>
            <a:r>
              <a:rPr lang="en-US" baseline="0" dirty="0"/>
              <a:t> used to make the purchase. </a:t>
            </a:r>
          </a:p>
          <a:p>
            <a:endParaRPr lang="en-US" baseline="0" dirty="0"/>
          </a:p>
          <a:p>
            <a:pPr>
              <a:defRPr/>
            </a:pPr>
            <a:r>
              <a:rPr lang="en-US" b="1" dirty="0">
                <a:solidFill>
                  <a:srgbClr val="000000"/>
                </a:solidFill>
                <a:sym typeface="Wingdings" pitchFamily="2" charset="2"/>
              </a:rPr>
              <a:t>Key Issues</a:t>
            </a:r>
            <a:endParaRPr lang="en-US" b="0" dirty="0">
              <a:solidFill>
                <a:schemeClr val="tx1"/>
              </a:solidFill>
              <a:sym typeface="Wingdings" pitchFamily="2" charset="2"/>
            </a:endParaRPr>
          </a:p>
          <a:p>
            <a:pPr>
              <a:defRPr/>
            </a:pPr>
            <a:r>
              <a:rPr lang="en-US" b="0" dirty="0">
                <a:solidFill>
                  <a:schemeClr val="tx1"/>
                </a:solidFill>
                <a:sym typeface="Wingdings" pitchFamily="2" charset="2"/>
              </a:rPr>
              <a:t>This</a:t>
            </a:r>
            <a:r>
              <a:rPr lang="en-US" b="0" baseline="0" dirty="0">
                <a:solidFill>
                  <a:schemeClr val="tx1"/>
                </a:solidFill>
                <a:sym typeface="Wingdings" pitchFamily="2" charset="2"/>
              </a:rPr>
              <a:t> starts with establishing a buying process, gathering information, and finally soliciting bids (in some cases) and selecting a supplier.</a:t>
            </a:r>
          </a:p>
          <a:p>
            <a:pPr>
              <a:defRPr/>
            </a:pPr>
            <a:r>
              <a:rPr lang="en-US" b="0" baseline="0" dirty="0">
                <a:solidFill>
                  <a:schemeClr val="tx1"/>
                </a:solidFill>
                <a:sym typeface="Wingdings" pitchFamily="2" charset="2"/>
              </a:rPr>
              <a:t>That process results in establishing the buying process for the future. </a:t>
            </a:r>
          </a:p>
          <a:p>
            <a:pPr>
              <a:defRPr/>
            </a:pPr>
            <a:r>
              <a:rPr lang="en-US" b="0" baseline="0" dirty="0">
                <a:solidFill>
                  <a:schemeClr val="tx1"/>
                </a:solidFill>
                <a:sym typeface="Wingdings" pitchFamily="2" charset="2"/>
              </a:rPr>
              <a:t>Let’s take a closer look at this process. </a:t>
            </a:r>
            <a:endParaRPr lang="en-US" b="1" dirty="0">
              <a:solidFill>
                <a:srgbClr val="000000"/>
              </a:solidFill>
              <a:sym typeface="Wingdings" pitchFamily="2" charset="2"/>
            </a:endParaRPr>
          </a:p>
        </p:txBody>
      </p:sp>
      <p:sp>
        <p:nvSpPr>
          <p:cNvPr id="5" name="Text Box 4"/>
          <p:cNvSpPr txBox="1">
            <a:spLocks noChangeArrowheads="1"/>
          </p:cNvSpPr>
          <p:nvPr/>
        </p:nvSpPr>
        <p:spPr bwMode="auto">
          <a:xfrm>
            <a:off x="4100513" y="395288"/>
            <a:ext cx="2581275" cy="142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692564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7"/>
            <a:ext cx="6510528" cy="5660136"/>
          </a:xfrm>
          <a:ln/>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Like individual consumers, organizational buyers are problem-solvers. In organizational problem-solving, three kinds of buying processes are useful.</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 typeface="Arial" pitchFamily="34" charset="0"/>
              <a:buChar char="•"/>
              <a:defRPr/>
            </a:pPr>
            <a:r>
              <a:rPr lang="en-US" dirty="0">
                <a:solidFill>
                  <a:srgbClr val="000000"/>
                </a:solidFill>
                <a:sym typeface="Wingdings" pitchFamily="2" charset="2"/>
              </a:rPr>
              <a:t> </a:t>
            </a:r>
            <a:r>
              <a:rPr lang="en-US" u="sng" dirty="0">
                <a:solidFill>
                  <a:srgbClr val="000000"/>
                </a:solidFill>
                <a:sym typeface="Wingdings" pitchFamily="2" charset="2"/>
              </a:rPr>
              <a:t>New-task buying</a:t>
            </a:r>
            <a:r>
              <a:rPr lang="en-US" dirty="0">
                <a:solidFill>
                  <a:srgbClr val="000000"/>
                </a:solidFill>
                <a:sym typeface="Wingdings" pitchFamily="2" charset="2"/>
              </a:rPr>
              <a:t> occurs when a customer organization has a new need and wants a great deal of information. New-task buying often involves: </a:t>
            </a:r>
          </a:p>
          <a:p>
            <a:pPr lvl="1">
              <a:buFont typeface="Arial" pitchFamily="34" charset="0"/>
              <a:buChar char="•"/>
              <a:defRPr/>
            </a:pPr>
            <a:r>
              <a:rPr lang="en-US" dirty="0">
                <a:solidFill>
                  <a:srgbClr val="000000"/>
                </a:solidFill>
              </a:rPr>
              <a:t> setting product specifications; </a:t>
            </a:r>
          </a:p>
          <a:p>
            <a:pPr lvl="1">
              <a:buFont typeface="Arial" pitchFamily="34" charset="0"/>
              <a:buChar char="•"/>
              <a:defRPr/>
            </a:pPr>
            <a:r>
              <a:rPr lang="en-US" dirty="0">
                <a:solidFill>
                  <a:srgbClr val="000000"/>
                </a:solidFill>
              </a:rPr>
              <a:t> evaluating sources of supply; and</a:t>
            </a:r>
          </a:p>
          <a:p>
            <a:pPr lvl="1">
              <a:buFont typeface="Arial" pitchFamily="34" charset="0"/>
              <a:buChar char="•"/>
              <a:defRPr/>
            </a:pPr>
            <a:r>
              <a:rPr lang="en-US" dirty="0">
                <a:solidFill>
                  <a:srgbClr val="000000"/>
                </a:solidFill>
              </a:rPr>
              <a:t> establishing an order routine to follow in the future. </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A </a:t>
            </a:r>
            <a:r>
              <a:rPr lang="en-US" u="sng" dirty="0">
                <a:solidFill>
                  <a:srgbClr val="000000"/>
                </a:solidFill>
                <a:sym typeface="Wingdings" pitchFamily="2" charset="2"/>
              </a:rPr>
              <a:t>straight rebuy</a:t>
            </a:r>
            <a:r>
              <a:rPr lang="en-US" dirty="0">
                <a:solidFill>
                  <a:srgbClr val="000000"/>
                </a:solidFill>
                <a:sym typeface="Wingdings" pitchFamily="2" charset="2"/>
              </a:rPr>
              <a:t> is a routine repurchase that uses existing suppliers to fill a standard order.  </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A </a:t>
            </a:r>
            <a:r>
              <a:rPr lang="en-US" u="sng" dirty="0">
                <a:solidFill>
                  <a:srgbClr val="000000"/>
                </a:solidFill>
                <a:sym typeface="Wingdings" pitchFamily="2" charset="2"/>
              </a:rPr>
              <a:t>modified rebuy</a:t>
            </a:r>
            <a:r>
              <a:rPr lang="en-US" dirty="0">
                <a:solidFill>
                  <a:srgbClr val="000000"/>
                </a:solidFill>
                <a:sym typeface="Wingdings" pitchFamily="2" charset="2"/>
              </a:rPr>
              <a:t> is the in-between process. Some review of the buying process is done but not as much as in a new-task buy. </a:t>
            </a:r>
          </a:p>
          <a:p>
            <a:pPr>
              <a:buFont typeface="Arial" pitchFamily="34" charset="0"/>
              <a:buChar char="•"/>
              <a:defRPr/>
            </a:pPr>
            <a:endParaRPr lang="en-US" dirty="0">
              <a:solidFill>
                <a:srgbClr val="000000"/>
              </a:solidFill>
              <a:sym typeface="Wingdings" pitchFamily="2" charset="2"/>
            </a:endParaRPr>
          </a:p>
          <a:p>
            <a:pPr>
              <a:defRPr/>
            </a:pPr>
            <a:r>
              <a:rPr lang="en-US" b="1" i="1" dirty="0">
                <a:solidFill>
                  <a:srgbClr val="000000"/>
                </a:solidFill>
                <a:sym typeface="Wingdings" pitchFamily="2" charset="2"/>
              </a:rPr>
              <a:t>Discussion Question: If you were selling to an organization, which of the three buying processes would present the easiest opportunity to make a sale? Why? Which buying process would present the greatest challenge? Why?</a:t>
            </a:r>
          </a:p>
          <a:p>
            <a:pPr>
              <a:defRPr/>
            </a:pPr>
            <a:endParaRPr lang="en-US" i="1" dirty="0">
              <a:solidFill>
                <a:srgbClr val="000000"/>
              </a:solidFill>
              <a:sym typeface="Wingdings" pitchFamily="2" charset="2"/>
            </a:endParaRPr>
          </a:p>
          <a:p>
            <a:pPr>
              <a:buFont typeface="Arial" pitchFamily="34" charset="0"/>
              <a:buChar char="•"/>
              <a:defRPr/>
            </a:pPr>
            <a:r>
              <a:rPr lang="en-US" dirty="0">
                <a:solidFill>
                  <a:srgbClr val="000000"/>
                </a:solidFill>
                <a:sym typeface="Wingdings" pitchFamily="2" charset="2"/>
              </a:rPr>
              <a:t> Straight rebuys often use e-commerce order systems.</a:t>
            </a:r>
          </a:p>
          <a:p>
            <a:pPr>
              <a:buFont typeface="Arial" pitchFamily="34" charset="0"/>
              <a:buChar char="•"/>
              <a:defRPr/>
            </a:pPr>
            <a:r>
              <a:rPr lang="en-US" dirty="0">
                <a:solidFill>
                  <a:srgbClr val="000000"/>
                </a:solidFill>
                <a:sym typeface="Wingdings" pitchFamily="2" charset="2"/>
              </a:rPr>
              <a:t> New-task buying requires information.</a:t>
            </a:r>
          </a:p>
          <a:p>
            <a:pPr marL="271751" indent="-271751">
              <a:defRPr/>
            </a:pPr>
            <a:endParaRPr lang="en-US" b="1" dirty="0">
              <a:solidFill>
                <a:srgbClr val="000000"/>
              </a:solidFill>
              <a:sym typeface="Wingdings" pitchFamily="2" charset="2"/>
            </a:endParaRPr>
          </a:p>
        </p:txBody>
      </p:sp>
      <p:sp>
        <p:nvSpPr>
          <p:cNvPr id="71684" name="Text Box 4"/>
          <p:cNvSpPr txBox="1">
            <a:spLocks noChangeArrowheads="1"/>
          </p:cNvSpPr>
          <p:nvPr/>
        </p:nvSpPr>
        <p:spPr bwMode="auto">
          <a:xfrm>
            <a:off x="4038600" y="609600"/>
            <a:ext cx="2582863" cy="142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230331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7"/>
            <a:ext cx="6510528" cy="5660136"/>
          </a:xfrm>
          <a:ln/>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A new-task buy starts with a user who becomes aware of a need and begins researching solutions. This exhibit lists the sources available for the business buyers.</a:t>
            </a:r>
          </a:p>
          <a:p>
            <a:pPr>
              <a:defRPr/>
            </a:pPr>
            <a:r>
              <a:rPr lang="en-US" dirty="0">
                <a:solidFill>
                  <a:srgbClr val="000000"/>
                </a:solidFill>
                <a:sym typeface="Wingdings" pitchFamily="2" charset="2"/>
              </a:rPr>
              <a:t>Even though a wide variety of information sources are available, business buyers will use the sources they trust. To build trust, a marketer must make sure its information is reliable.</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endParaRPr lang="en-US" dirty="0">
              <a:solidFill>
                <a:srgbClr val="000000"/>
              </a:solidFill>
              <a:sym typeface="Wingdings" pitchFamily="2" charset="2"/>
            </a:endParaRPr>
          </a:p>
          <a:p>
            <a:pPr marL="285750" indent="-285750">
              <a:buFont typeface="Wingdings" pitchFamily="2" charset="2"/>
              <a:buChar char="à"/>
              <a:defRPr/>
            </a:pPr>
            <a:r>
              <a:rPr lang="en-US" dirty="0">
                <a:solidFill>
                  <a:srgbClr val="000000"/>
                </a:solidFill>
                <a:sym typeface="Wingdings" pitchFamily="2" charset="2"/>
              </a:rPr>
              <a:t>One source of information comes from the marketing firm. This includes personal information that comes from talking to the selling firm’s personnel.</a:t>
            </a:r>
          </a:p>
          <a:p>
            <a:pPr marL="285750" indent="-285750">
              <a:buFont typeface="Wingdings" pitchFamily="2" charset="2"/>
              <a:buChar char="à"/>
              <a:defRPr/>
            </a:pPr>
            <a:r>
              <a:rPr lang="en-US" dirty="0">
                <a:solidFill>
                  <a:srgbClr val="000000"/>
                </a:solidFill>
                <a:sym typeface="Wingdings" pitchFamily="2" charset="2"/>
              </a:rPr>
              <a:t>In addition, the firm produces information that appears in print form on paper or online.  </a:t>
            </a:r>
          </a:p>
          <a:p>
            <a:pPr marL="285750" indent="-285750">
              <a:buFont typeface="Wingdings" pitchFamily="2" charset="2"/>
              <a:buChar char="à"/>
              <a:defRPr/>
            </a:pPr>
            <a:r>
              <a:rPr lang="en-US" dirty="0">
                <a:solidFill>
                  <a:srgbClr val="000000"/>
                </a:solidFill>
                <a:sym typeface="Wingdings" pitchFamily="2" charset="2"/>
              </a:rPr>
              <a:t>Buyers will also turn to sources of information outside the direct control of the seller. These can be personal sources or…</a:t>
            </a:r>
          </a:p>
          <a:p>
            <a:pPr marL="285750" indent="-285750">
              <a:buFont typeface="Wingdings" pitchFamily="2" charset="2"/>
              <a:buChar char="à"/>
              <a:defRPr/>
            </a:pPr>
            <a:r>
              <a:rPr lang="en-US" dirty="0">
                <a:solidFill>
                  <a:srgbClr val="000000"/>
                </a:solidFill>
                <a:sym typeface="Wingdings" pitchFamily="2" charset="2"/>
              </a:rPr>
              <a:t>Impersonal sources.</a:t>
            </a:r>
          </a:p>
        </p:txBody>
      </p:sp>
      <p:sp>
        <p:nvSpPr>
          <p:cNvPr id="72708" name="Text Box 4"/>
          <p:cNvSpPr txBox="1">
            <a:spLocks noChangeArrowheads="1"/>
          </p:cNvSpPr>
          <p:nvPr/>
        </p:nvSpPr>
        <p:spPr bwMode="auto">
          <a:xfrm>
            <a:off x="4038600" y="609600"/>
            <a:ext cx="2582863" cy="142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782095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New-task buying situations provide a good opportunity for a new supplier to make inroads with a customer.  </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Search engines: a first step to gather information.</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Buyers want sites with useful content.</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Buyers share experiences in online communities.</a:t>
            </a:r>
            <a:endParaRPr lang="en-US" b="1" u="sng" dirty="0">
              <a:solidFill>
                <a:srgbClr val="000000"/>
              </a:solidFill>
              <a:sym typeface="Wingdings" pitchFamily="2" charset="2"/>
            </a:endParaRP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Buyers ask for competitive bids to compare offerings:</a:t>
            </a:r>
          </a:p>
          <a:p>
            <a:pPr lvl="1">
              <a:buFont typeface="Arial" pitchFamily="34" charset="0"/>
              <a:buChar char="•"/>
              <a:defRPr/>
            </a:pPr>
            <a:r>
              <a:rPr lang="en-US" dirty="0">
                <a:solidFill>
                  <a:srgbClr val="000000"/>
                </a:solidFill>
              </a:rPr>
              <a:t> After buyers in B2B markets identify potential suppliers, they might ask them to submit a </a:t>
            </a:r>
            <a:r>
              <a:rPr lang="en-US" u="sng" dirty="0">
                <a:solidFill>
                  <a:srgbClr val="000000"/>
                </a:solidFill>
              </a:rPr>
              <a:t>competitive bid</a:t>
            </a:r>
            <a:r>
              <a:rPr lang="en-US" dirty="0">
                <a:solidFill>
                  <a:srgbClr val="000000"/>
                </a:solidFill>
              </a:rPr>
              <a:t>—the terms of sale offered by the supplier in response to the purchase specifications posted by a buyer. </a:t>
            </a:r>
            <a:endParaRPr lang="en-US" dirty="0">
              <a:solidFill>
                <a:srgbClr val="FF0000"/>
              </a:solidFill>
              <a:sym typeface="Wingdings" pitchFamily="2" charset="2"/>
            </a:endParaRP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Buyers make important decisions about how to deal with one or more suppliers.</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A buyer might want to rely on competition among all available vendors to get the best price on each and every order it places. </a:t>
            </a:r>
          </a:p>
          <a:p>
            <a:pPr lvl="1">
              <a:buFont typeface="Arial" pitchFamily="34" charset="0"/>
              <a:buChar char="•"/>
              <a:defRPr/>
            </a:pPr>
            <a:r>
              <a:rPr lang="en-US" dirty="0">
                <a:solidFill>
                  <a:srgbClr val="000000"/>
                </a:solidFill>
                <a:sym typeface="Wingdings" pitchFamily="2" charset="2"/>
              </a:rPr>
              <a:t>Many firms use </a:t>
            </a:r>
            <a:r>
              <a:rPr lang="en-US" u="sng" dirty="0">
                <a:solidFill>
                  <a:srgbClr val="000000"/>
                </a:solidFill>
                <a:sym typeface="Wingdings" pitchFamily="2" charset="2"/>
              </a:rPr>
              <a:t>vendor analysis—a formal rating of suppliers on all relevant areas of performance</a:t>
            </a:r>
            <a:r>
              <a:rPr lang="en-US" dirty="0">
                <a:solidFill>
                  <a:srgbClr val="000000"/>
                </a:solidFill>
                <a:sym typeface="Wingdings" pitchFamily="2" charset="2"/>
              </a:rPr>
              <a:t>.</a:t>
            </a:r>
          </a:p>
          <a:p>
            <a:pPr lvl="1">
              <a:buFont typeface="Arial" pitchFamily="34" charset="0"/>
              <a:buChar char="•"/>
              <a:defRPr/>
            </a:pPr>
            <a:r>
              <a:rPr lang="en-US" dirty="0">
                <a:solidFill>
                  <a:srgbClr val="000000"/>
                </a:solidFill>
                <a:sym typeface="Wingdings" pitchFamily="2" charset="2"/>
              </a:rPr>
              <a:t>The goal is to lower the total costs associated with purchases.</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A buyer might just routinely buy from one vendor with whom it already has a good relationship.</a:t>
            </a:r>
            <a:endParaRPr lang="en-US" dirty="0"/>
          </a:p>
        </p:txBody>
      </p:sp>
      <p:sp>
        <p:nvSpPr>
          <p:cNvPr id="73732" name="Text Box 4"/>
          <p:cNvSpPr txBox="1">
            <a:spLocks noChangeArrowheads="1"/>
          </p:cNvSpPr>
          <p:nvPr/>
        </p:nvSpPr>
        <p:spPr bwMode="auto">
          <a:xfrm>
            <a:off x="4038600" y="609600"/>
            <a:ext cx="2582863" cy="142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734582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01650" y="522288"/>
            <a:ext cx="3263900" cy="2449512"/>
          </a:xfrm>
          <a:ln/>
        </p:spPr>
      </p:sp>
      <p:sp>
        <p:nvSpPr>
          <p:cNvPr id="7475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sym typeface="Wingdings" pitchFamily="2" charset="2"/>
              </a:rPr>
              <a:t>Checking Your Knowledge </a:t>
            </a:r>
          </a:p>
          <a:p>
            <a:r>
              <a:rPr lang="en-US" b="1" dirty="0">
                <a:solidFill>
                  <a:srgbClr val="000000"/>
                </a:solidFill>
                <a:sym typeface="Wingdings" pitchFamily="2" charset="2"/>
              </a:rPr>
              <a:t>Answer: B</a:t>
            </a:r>
          </a:p>
          <a:p>
            <a:r>
              <a:rPr lang="en-US" b="1" dirty="0">
                <a:solidFill>
                  <a:srgbClr val="000000"/>
                </a:solidFill>
                <a:sym typeface="Wingdings" pitchFamily="2" charset="2"/>
              </a:rPr>
              <a:t>Feedback: </a:t>
            </a:r>
            <a:r>
              <a:rPr lang="en-US" dirty="0">
                <a:solidFill>
                  <a:srgbClr val="000000"/>
                </a:solidFill>
                <a:sym typeface="Wingdings" pitchFamily="2" charset="2"/>
              </a:rPr>
              <a:t>In the above question, Nolan’s customer appears to be in a modified rebuy situation. A modified rebuy is in-between a new-task buying and a straight rebuy. It is a process where some review of the buying situation is done—though not as much as in new-task buying. This modified rebuy situation appears to be an opportunity for Nolan. Although the customer has been purchasing from another supplier, the buyer is now receptive to information from Nolan. The best answer selection is B.</a:t>
            </a:r>
          </a:p>
        </p:txBody>
      </p:sp>
    </p:spTree>
    <p:extLst>
      <p:ext uri="{BB962C8B-B14F-4D97-AF65-F5344CB8AC3E}">
        <p14:creationId xmlns:p14="http://schemas.microsoft.com/office/powerpoint/2010/main" val="1477563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31813" y="533400"/>
            <a:ext cx="3252787" cy="2439988"/>
          </a:xfrm>
          <a:ln/>
        </p:spPr>
      </p:sp>
      <p:sp>
        <p:nvSpPr>
          <p:cNvPr id="7577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sym typeface="Wingdings" pitchFamily="2" charset="2"/>
              </a:rPr>
              <a:t>Checking your knowledge</a:t>
            </a:r>
          </a:p>
          <a:p>
            <a:r>
              <a:rPr lang="en-US" b="1" dirty="0">
                <a:solidFill>
                  <a:srgbClr val="000000"/>
                </a:solidFill>
                <a:sym typeface="Wingdings" pitchFamily="2" charset="2"/>
              </a:rPr>
              <a:t>Answer: C</a:t>
            </a:r>
          </a:p>
          <a:p>
            <a:r>
              <a:rPr lang="en-US" b="1" dirty="0">
                <a:solidFill>
                  <a:srgbClr val="000000"/>
                </a:solidFill>
                <a:sym typeface="Wingdings" pitchFamily="2" charset="2"/>
              </a:rPr>
              <a:t>Feedback: </a:t>
            </a:r>
            <a:r>
              <a:rPr lang="en-US" dirty="0">
                <a:solidFill>
                  <a:srgbClr val="000000"/>
                </a:solidFill>
                <a:sym typeface="Wingdings" pitchFamily="2" charset="2"/>
              </a:rPr>
              <a:t>New-task buying occurs when an organization has a new need and the customer wants a great deal of information. In the above question, Fixem is investing in a new data management system (a new need) and they want to hear presentations from three different vendors. Fixem appears to be facing a new-task buying situation. The best answer selection is C.</a:t>
            </a:r>
          </a:p>
        </p:txBody>
      </p:sp>
    </p:spTree>
    <p:extLst>
      <p:ext uri="{BB962C8B-B14F-4D97-AF65-F5344CB8AC3E}">
        <p14:creationId xmlns:p14="http://schemas.microsoft.com/office/powerpoint/2010/main" val="19033803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533400" y="581025"/>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Relationships between buyers and sellers in the B2B market may be casual, “arm’s length” relationships, or they can be close, long-lasting partnerships. Marketers should know the degree of closeness that is appropriate for a given relationship.</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 typeface="Arial" pitchFamily="34" charset="0"/>
              <a:buNone/>
              <a:defRPr/>
            </a:pPr>
            <a:r>
              <a:rPr lang="en-US" dirty="0">
                <a:solidFill>
                  <a:srgbClr val="000000"/>
                </a:solidFill>
                <a:sym typeface="Wingdings" pitchFamily="2" charset="2"/>
              </a:rPr>
              <a:t> </a:t>
            </a:r>
            <a:r>
              <a:rPr lang="en-US" u="sng" dirty="0">
                <a:solidFill>
                  <a:srgbClr val="000000"/>
                </a:solidFill>
                <a:sym typeface="Wingdings" pitchFamily="2" charset="2"/>
              </a:rPr>
              <a:t>Close relationships between buyers and sellers may produce mutual benefits</a:t>
            </a:r>
            <a:r>
              <a:rPr lang="en-US" dirty="0">
                <a:solidFill>
                  <a:srgbClr val="000000"/>
                </a:solidFill>
                <a:sym typeface="Wingdings" pitchFamily="2" charset="2"/>
              </a:rPr>
              <a:t>. </a:t>
            </a:r>
          </a:p>
          <a:p>
            <a:pPr lvl="1">
              <a:buFont typeface="Arial" pitchFamily="34" charset="0"/>
              <a:buChar char="•"/>
              <a:defRPr/>
            </a:pPr>
            <a:r>
              <a:rPr lang="en-US" dirty="0">
                <a:solidFill>
                  <a:srgbClr val="000000"/>
                </a:solidFill>
              </a:rPr>
              <a:t> The best relationships involve real partnerships where there’s mutual trust and a long-term outlook. </a:t>
            </a:r>
          </a:p>
          <a:p>
            <a:pPr lvl="1">
              <a:buFont typeface="Arial" pitchFamily="34" charset="0"/>
              <a:buChar char="•"/>
              <a:defRPr/>
            </a:pPr>
            <a:r>
              <a:rPr lang="en-US" dirty="0">
                <a:solidFill>
                  <a:srgbClr val="000000"/>
                </a:solidFill>
              </a:rPr>
              <a:t> Closely tied firms often share tasks at lower total cost than would be possible working at arm’s length.</a:t>
            </a:r>
          </a:p>
          <a:p>
            <a:pPr>
              <a:defRPr/>
            </a:pPr>
            <a:r>
              <a:rPr lang="en-US" b="1" i="1" dirty="0">
                <a:solidFill>
                  <a:srgbClr val="000000"/>
                </a:solidFill>
                <a:sym typeface="Wingdings" pitchFamily="2" charset="2"/>
              </a:rPr>
              <a:t> </a:t>
            </a:r>
          </a:p>
          <a:p>
            <a:pPr>
              <a:defRPr/>
            </a:pPr>
            <a:r>
              <a:rPr lang="en-US" b="1" i="1" dirty="0">
                <a:solidFill>
                  <a:srgbClr val="000000"/>
                </a:solidFill>
                <a:sym typeface="Wingdings" pitchFamily="2" charset="2"/>
              </a:rPr>
              <a:t>Discussion Question: What factors would contribute to the development of a close partnership between a buyer and seller in the B2B market?</a:t>
            </a:r>
          </a:p>
          <a:p>
            <a:pPr>
              <a:defRPr/>
            </a:pPr>
            <a:endParaRPr lang="en-US" b="1" i="1" dirty="0">
              <a:solidFill>
                <a:srgbClr val="000000"/>
              </a:solidFill>
              <a:sym typeface="Wingdings" pitchFamily="2" charset="2"/>
            </a:endParaRPr>
          </a:p>
          <a:p>
            <a:pPr marL="171450" indent="-171450">
              <a:buFont typeface="Wingdings"/>
              <a:buChar char="à"/>
              <a:defRPr/>
            </a:pPr>
            <a:r>
              <a:rPr lang="en-US" u="sng" dirty="0">
                <a:solidFill>
                  <a:srgbClr val="000000"/>
                </a:solidFill>
                <a:sym typeface="Wingdings" pitchFamily="2" charset="2"/>
              </a:rPr>
              <a:t>Relationships can involve many from both sides</a:t>
            </a:r>
            <a:r>
              <a:rPr lang="en-US" dirty="0">
                <a:solidFill>
                  <a:srgbClr val="000000"/>
                </a:solidFill>
                <a:sym typeface="Wingdings" pitchFamily="2" charset="2"/>
              </a:rPr>
              <a:t>.</a:t>
            </a:r>
          </a:p>
          <a:p>
            <a:pPr marL="628650" lvl="1" indent="-171450">
              <a:buFont typeface="Arial" panose="020B0604020202020204" pitchFamily="34" charset="0"/>
              <a:buChar char="•"/>
              <a:defRPr/>
            </a:pPr>
            <a:r>
              <a:rPr lang="en-US" b="0" i="0" dirty="0">
                <a:solidFill>
                  <a:srgbClr val="000000"/>
                </a:solidFill>
                <a:sym typeface="Wingdings" pitchFamily="2" charset="2"/>
              </a:rPr>
              <a:t>To develop effective solutions, those closest to the problems should be directly </a:t>
            </a:r>
            <a:r>
              <a:rPr lang="en-US" i="0" dirty="0">
                <a:solidFill>
                  <a:srgbClr val="000000"/>
                </a:solidFill>
                <a:sym typeface="Wingdings" pitchFamily="2" charset="2"/>
              </a:rPr>
              <a:t>involved.</a:t>
            </a:r>
          </a:p>
          <a:p>
            <a:pPr>
              <a:defRPr/>
            </a:pPr>
            <a:endParaRPr lang="en-US" dirty="0">
              <a:solidFill>
                <a:srgbClr val="000000"/>
              </a:solidFill>
              <a:sym typeface="Wingdings" pitchFamily="2" charset="2"/>
            </a:endParaRPr>
          </a:p>
          <a:p>
            <a:pPr>
              <a:buFont typeface="Arial" pitchFamily="34" charset="0"/>
              <a:buNone/>
              <a:defRPr/>
            </a:pPr>
            <a:r>
              <a:rPr lang="en-US" dirty="0">
                <a:solidFill>
                  <a:srgbClr val="000000"/>
                </a:solidFill>
                <a:sym typeface="Wingdings" pitchFamily="2" charset="2"/>
              </a:rPr>
              <a:t> </a:t>
            </a:r>
            <a:r>
              <a:rPr lang="en-US" u="sng" dirty="0">
                <a:solidFill>
                  <a:srgbClr val="000000"/>
                </a:solidFill>
                <a:sym typeface="Wingdings" pitchFamily="2" charset="2"/>
              </a:rPr>
              <a:t>Close relationships may not make sense</a:t>
            </a:r>
            <a:r>
              <a:rPr lang="en-US" dirty="0">
                <a:solidFill>
                  <a:srgbClr val="000000"/>
                </a:solidFill>
                <a:sym typeface="Wingdings" pitchFamily="2" charset="2"/>
              </a:rPr>
              <a:t>.</a:t>
            </a:r>
          </a:p>
          <a:p>
            <a:pPr lvl="1">
              <a:buFont typeface="Arial" pitchFamily="34" charset="0"/>
              <a:buChar char="•"/>
              <a:defRPr/>
            </a:pPr>
            <a:r>
              <a:rPr lang="en-US" dirty="0">
                <a:solidFill>
                  <a:srgbClr val="000000"/>
                </a:solidFill>
              </a:rPr>
              <a:t> They can reduce a buyer’s flexibility and leverage. </a:t>
            </a:r>
          </a:p>
          <a:p>
            <a:pPr lvl="1">
              <a:buFont typeface="Arial" pitchFamily="34" charset="0"/>
              <a:buChar char="•"/>
              <a:defRPr/>
            </a:pPr>
            <a:r>
              <a:rPr lang="en-US" dirty="0">
                <a:solidFill>
                  <a:srgbClr val="000000"/>
                </a:solidFill>
              </a:rPr>
              <a:t> Some purchases are simply too small or too infrequent. </a:t>
            </a:r>
          </a:p>
          <a:p>
            <a:pPr lvl="1">
              <a:buFont typeface="Arial" pitchFamily="34" charset="0"/>
              <a:buChar char="•"/>
              <a:defRPr/>
            </a:pPr>
            <a:r>
              <a:rPr lang="en-US" dirty="0">
                <a:solidFill>
                  <a:srgbClr val="000000"/>
                </a:solidFill>
              </a:rPr>
              <a:t> Some purchases require so much special attention that the relationship would never be profitable for the seller.</a:t>
            </a:r>
          </a:p>
        </p:txBody>
      </p:sp>
      <p:sp>
        <p:nvSpPr>
          <p:cNvPr id="77828" name="Text Box 4"/>
          <p:cNvSpPr txBox="1">
            <a:spLocks noChangeArrowheads="1"/>
          </p:cNvSpPr>
          <p:nvPr/>
        </p:nvSpPr>
        <p:spPr bwMode="auto">
          <a:xfrm>
            <a:off x="4038600" y="609600"/>
            <a:ext cx="2582863" cy="142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560705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Text Caption: </a:t>
            </a:r>
            <a:r>
              <a:rPr lang="en-US" b="0" dirty="0">
                <a:solidFill>
                  <a:srgbClr val="000000"/>
                </a:solidFill>
                <a:sym typeface="Wingdings" pitchFamily="2" charset="2"/>
              </a:rPr>
              <a:t>See below.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0" dirty="0">
              <a:solidFill>
                <a:srgbClr val="000000"/>
              </a:solidFill>
              <a:sym typeface="Wingdings" pitchFamily="2" charset="2"/>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Summary Overview</a:t>
            </a:r>
          </a:p>
          <a:p>
            <a:r>
              <a:rPr lang="en-US" dirty="0"/>
              <a:t>In today's business markets, many suppliers of goods and services seek to build long-term relationships that provide value for their customers. Kaleidoscope provides services to help its customers with brand strategy and design. In this ad, </a:t>
            </a:r>
            <a:r>
              <a:rPr lang="en-US" dirty="0" err="1"/>
              <a:t>Kaleidescope</a:t>
            </a:r>
            <a:r>
              <a:rPr lang="en-US" dirty="0"/>
              <a:t> says “‘Bite-sized’ relationships are a dime a dozen. But there is nothing sweeter than working with people you like who deliver consistent results year after year… .”</a:t>
            </a:r>
            <a:endParaRPr lang="en-US" sz="1200" b="0" i="0" kern="1200" dirty="0">
              <a:solidFill>
                <a:schemeClr val="tx1"/>
              </a:solidFill>
              <a:effectLst/>
              <a:latin typeface="Arial" pitchFamily="34" charset="0"/>
              <a:ea typeface="+mn-ea"/>
              <a:cs typeface="Arial" pitchFamily="34" charset="0"/>
            </a:endParaRPr>
          </a:p>
        </p:txBody>
      </p:sp>
    </p:spTree>
    <p:extLst>
      <p:ext uri="{BB962C8B-B14F-4D97-AF65-F5344CB8AC3E}">
        <p14:creationId xmlns:p14="http://schemas.microsoft.com/office/powerpoint/2010/main" val="16068527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sz="800" b="1" dirty="0">
                <a:solidFill>
                  <a:srgbClr val="000000"/>
                </a:solidFill>
                <a:sym typeface="Wingdings" pitchFamily="2" charset="2"/>
              </a:rPr>
              <a:t>Summary Overview</a:t>
            </a:r>
          </a:p>
          <a:p>
            <a:pPr>
              <a:defRPr/>
            </a:pPr>
            <a:r>
              <a:rPr lang="en-US" sz="800" dirty="0">
                <a:solidFill>
                  <a:srgbClr val="000000"/>
                </a:solidFill>
                <a:sym typeface="Wingdings" pitchFamily="2" charset="2"/>
              </a:rPr>
              <a:t>There are several key dimensions that characterize a close working relationship between organizational buyers and sellers. </a:t>
            </a:r>
          </a:p>
          <a:p>
            <a:pPr>
              <a:defRPr/>
            </a:pPr>
            <a:r>
              <a:rPr lang="en-US" sz="800" b="1" dirty="0">
                <a:solidFill>
                  <a:srgbClr val="000000"/>
                </a:solidFill>
                <a:sym typeface="Wingdings" pitchFamily="2" charset="2"/>
              </a:rPr>
              <a:t>Key Issues</a:t>
            </a:r>
            <a:endParaRPr lang="en-US" sz="800" b="1" u="sng" dirty="0">
              <a:solidFill>
                <a:srgbClr val="000000"/>
              </a:solidFill>
              <a:sym typeface="Wingdings" pitchFamily="2" charset="2"/>
            </a:endParaRPr>
          </a:p>
          <a:p>
            <a:pPr>
              <a:buFont typeface="Arial" pitchFamily="34" charset="0"/>
              <a:buChar char="•"/>
              <a:defRPr/>
            </a:pPr>
            <a:r>
              <a:rPr lang="en-US" sz="800" u="sng" dirty="0">
                <a:solidFill>
                  <a:srgbClr val="000000"/>
                </a:solidFill>
                <a:sym typeface="Wingdings" pitchFamily="2" charset="2"/>
              </a:rPr>
              <a:t>Problems are joint responsibilities when buyers and sellers cooperate. </a:t>
            </a:r>
          </a:p>
          <a:p>
            <a:pPr lvl="1">
              <a:buFont typeface="Arial" pitchFamily="34" charset="0"/>
              <a:buChar char="•"/>
              <a:defRPr/>
            </a:pPr>
            <a:r>
              <a:rPr lang="en-US" sz="800" dirty="0">
                <a:solidFill>
                  <a:srgbClr val="000000"/>
                </a:solidFill>
              </a:rPr>
              <a:t>  The buyer and seller work together to achieve both mutual and individual objectives.</a:t>
            </a:r>
          </a:p>
          <a:p>
            <a:pPr lvl="1">
              <a:buFont typeface="Arial" pitchFamily="34" charset="0"/>
              <a:buChar char="•"/>
              <a:defRPr/>
            </a:pPr>
            <a:r>
              <a:rPr lang="en-US" sz="800" dirty="0">
                <a:solidFill>
                  <a:srgbClr val="000000"/>
                </a:solidFill>
              </a:rPr>
              <a:t>  Both sides are involved in problem resolution.</a:t>
            </a:r>
          </a:p>
          <a:p>
            <a:pPr>
              <a:buFont typeface="Arial" pitchFamily="34" charset="0"/>
              <a:buChar char="•"/>
              <a:defRPr/>
            </a:pPr>
            <a:r>
              <a:rPr lang="en-US" sz="800" b="1" dirty="0">
                <a:solidFill>
                  <a:srgbClr val="000000"/>
                </a:solidFill>
                <a:sym typeface="Wingdings" pitchFamily="2" charset="2"/>
              </a:rPr>
              <a:t> </a:t>
            </a:r>
            <a:r>
              <a:rPr lang="en-US" sz="800" dirty="0">
                <a:solidFill>
                  <a:srgbClr val="000000"/>
                </a:solidFill>
                <a:sym typeface="Wingdings" pitchFamily="2" charset="2"/>
              </a:rPr>
              <a:t>Both the supplier and the buyer benefit when they can </a:t>
            </a:r>
            <a:r>
              <a:rPr lang="en-US" sz="800" u="sng" dirty="0">
                <a:solidFill>
                  <a:srgbClr val="000000"/>
                </a:solidFill>
                <a:sym typeface="Wingdings" pitchFamily="2" charset="2"/>
              </a:rPr>
              <a:t>share information</a:t>
            </a:r>
            <a:r>
              <a:rPr lang="en-US" sz="800" dirty="0">
                <a:solidFill>
                  <a:srgbClr val="000000"/>
                </a:solidFill>
                <a:sym typeface="Wingdings" pitchFamily="2" charset="2"/>
              </a:rPr>
              <a:t>. Types of shared information may include: </a:t>
            </a:r>
          </a:p>
          <a:p>
            <a:pPr lvl="1">
              <a:buFont typeface="Arial" pitchFamily="34" charset="0"/>
              <a:buChar char="•"/>
              <a:defRPr/>
            </a:pPr>
            <a:r>
              <a:rPr lang="en-US" sz="800" dirty="0">
                <a:solidFill>
                  <a:srgbClr val="000000"/>
                </a:solidFill>
              </a:rPr>
              <a:t> the exchange of proprietary cost data, discussion of demand forecasts, and joint work on new product designs;</a:t>
            </a:r>
          </a:p>
          <a:p>
            <a:pPr lvl="1">
              <a:buFont typeface="Arial" pitchFamily="34" charset="0"/>
              <a:buChar char="•"/>
              <a:defRPr/>
            </a:pPr>
            <a:r>
              <a:rPr lang="en-US" sz="800" dirty="0">
                <a:solidFill>
                  <a:srgbClr val="000000"/>
                </a:solidFill>
              </a:rPr>
              <a:t> updated information;</a:t>
            </a:r>
          </a:p>
          <a:p>
            <a:pPr lvl="1">
              <a:buFont typeface="Arial" pitchFamily="34" charset="0"/>
              <a:buChar char="•"/>
              <a:defRPr/>
            </a:pPr>
            <a:r>
              <a:rPr lang="en-US" sz="800" dirty="0">
                <a:solidFill>
                  <a:srgbClr val="000000"/>
                </a:solidFill>
              </a:rPr>
              <a:t> less duplication of basic information (saves time); and</a:t>
            </a:r>
          </a:p>
          <a:p>
            <a:pPr lvl="1">
              <a:buFont typeface="Arial" pitchFamily="34" charset="0"/>
              <a:buChar char="•"/>
              <a:defRPr/>
            </a:pPr>
            <a:r>
              <a:rPr lang="en-US" sz="800" dirty="0">
                <a:solidFill>
                  <a:srgbClr val="000000"/>
                </a:solidFill>
              </a:rPr>
              <a:t> reduced uncertainty about the future and better planning, which leads to better decisions.</a:t>
            </a:r>
          </a:p>
          <a:p>
            <a:pPr lvl="1">
              <a:defRPr/>
            </a:pPr>
            <a:endParaRPr lang="en-US" sz="800" dirty="0">
              <a:solidFill>
                <a:srgbClr val="000000"/>
              </a:solidFill>
            </a:endParaRPr>
          </a:p>
          <a:p>
            <a:pPr>
              <a:buFont typeface="Arial" pitchFamily="34" charset="0"/>
              <a:buChar char="•"/>
              <a:defRPr/>
            </a:pPr>
            <a:r>
              <a:rPr lang="en-US" sz="800" b="1" dirty="0">
                <a:solidFill>
                  <a:srgbClr val="000000"/>
                </a:solidFill>
                <a:sym typeface="Wingdings" pitchFamily="2" charset="2"/>
              </a:rPr>
              <a:t> Even though shared information is useful, it may be risky if there is a possibility that one of the partners will misuse it.</a:t>
            </a:r>
          </a:p>
          <a:p>
            <a:pPr>
              <a:defRPr/>
            </a:pPr>
            <a:endParaRPr lang="en-US" sz="800" b="1" dirty="0">
              <a:solidFill>
                <a:srgbClr val="000000"/>
              </a:solidFill>
              <a:sym typeface="Wingdings" pitchFamily="2" charset="2"/>
            </a:endParaRPr>
          </a:p>
          <a:p>
            <a:pPr>
              <a:defRPr/>
            </a:pPr>
            <a:r>
              <a:rPr lang="en-US" sz="800" b="1" i="1" dirty="0">
                <a:solidFill>
                  <a:srgbClr val="000000"/>
                </a:solidFill>
                <a:sym typeface="Wingdings" pitchFamily="2" charset="2"/>
              </a:rPr>
              <a:t>Discussion Question: If you represented an organizational buyer, what types of information might you be reluctant to share with a supplier? If you represented a supplier, what types of information might you be reluctant to share with a buyer?</a:t>
            </a:r>
          </a:p>
          <a:p>
            <a:pPr>
              <a:defRPr/>
            </a:pPr>
            <a:endParaRPr lang="en-US" sz="800" b="1" dirty="0">
              <a:solidFill>
                <a:srgbClr val="000000"/>
              </a:solidFill>
              <a:sym typeface="Wingdings" pitchFamily="2" charset="2"/>
            </a:endParaRPr>
          </a:p>
          <a:p>
            <a:pPr>
              <a:lnSpc>
                <a:spcPct val="90000"/>
              </a:lnSpc>
              <a:defRPr/>
            </a:pPr>
            <a:r>
              <a:rPr lang="en-US" sz="800" dirty="0">
                <a:solidFill>
                  <a:srgbClr val="000000"/>
                </a:solidFill>
                <a:sym typeface="Wingdings" pitchFamily="2" charset="2"/>
              </a:rPr>
              <a:t>Aside from cooperation and information sharing, there are other key dimensions of close buyer–seller relationships in the B2B market.</a:t>
            </a:r>
          </a:p>
          <a:p>
            <a:pPr>
              <a:lnSpc>
                <a:spcPct val="90000"/>
              </a:lnSpc>
              <a:defRPr/>
            </a:pPr>
            <a:endParaRPr lang="en-US" sz="800" dirty="0">
              <a:solidFill>
                <a:srgbClr val="000000"/>
              </a:solidFill>
              <a:sym typeface="Wingdings" pitchFamily="2" charset="2"/>
            </a:endParaRPr>
          </a:p>
          <a:p>
            <a:pPr>
              <a:lnSpc>
                <a:spcPct val="90000"/>
              </a:lnSpc>
              <a:defRPr/>
            </a:pPr>
            <a:r>
              <a:rPr lang="en-US" sz="800" b="1" dirty="0">
                <a:solidFill>
                  <a:srgbClr val="000000"/>
                </a:solidFill>
                <a:sym typeface="Wingdings" pitchFamily="2" charset="2"/>
              </a:rPr>
              <a:t>Key Issues</a:t>
            </a:r>
          </a:p>
          <a:p>
            <a:pPr>
              <a:lnSpc>
                <a:spcPct val="90000"/>
              </a:lnSpc>
              <a:buFont typeface="Arial" pitchFamily="34" charset="0"/>
              <a:buChar char="•"/>
              <a:defRPr/>
            </a:pPr>
            <a:r>
              <a:rPr lang="en-US" sz="800" b="1" dirty="0">
                <a:solidFill>
                  <a:srgbClr val="000000"/>
                </a:solidFill>
                <a:sym typeface="Wingdings" pitchFamily="2" charset="2"/>
              </a:rPr>
              <a:t> </a:t>
            </a:r>
            <a:r>
              <a:rPr lang="en-US" sz="800" u="sng" dirty="0">
                <a:solidFill>
                  <a:srgbClr val="000000"/>
                </a:solidFill>
                <a:sym typeface="Wingdings" pitchFamily="2" charset="2"/>
              </a:rPr>
              <a:t>Operational linkages</a:t>
            </a:r>
            <a:r>
              <a:rPr lang="en-US" sz="800" dirty="0">
                <a:solidFill>
                  <a:srgbClr val="000000"/>
                </a:solidFill>
                <a:sym typeface="Wingdings" pitchFamily="2" charset="2"/>
              </a:rPr>
              <a:t> are direct ties between the internal operations of the buyer and seller firms. These linkages usually involve ongoing coordination of activities between the firms.</a:t>
            </a:r>
          </a:p>
          <a:p>
            <a:pPr lvl="1">
              <a:lnSpc>
                <a:spcPct val="90000"/>
              </a:lnSpc>
              <a:buFont typeface="Arial" pitchFamily="34" charset="0"/>
              <a:buChar char="•"/>
              <a:defRPr/>
            </a:pPr>
            <a:r>
              <a:rPr lang="en-US" sz="800" dirty="0">
                <a:solidFill>
                  <a:srgbClr val="000000"/>
                </a:solidFill>
              </a:rPr>
              <a:t> </a:t>
            </a:r>
            <a:r>
              <a:rPr lang="en-US" sz="800" u="sng" dirty="0">
                <a:solidFill>
                  <a:srgbClr val="000000"/>
                </a:solidFill>
              </a:rPr>
              <a:t>Just-in-time delivery</a:t>
            </a:r>
            <a:r>
              <a:rPr lang="en-US" sz="800" dirty="0">
                <a:solidFill>
                  <a:srgbClr val="000000"/>
                </a:solidFill>
              </a:rPr>
              <a:t>: reliably getting products there just before the customer needs them.</a:t>
            </a:r>
          </a:p>
          <a:p>
            <a:pPr lvl="1">
              <a:lnSpc>
                <a:spcPct val="90000"/>
              </a:lnSpc>
              <a:buFont typeface="Arial" pitchFamily="34" charset="0"/>
              <a:buChar char="•"/>
              <a:defRPr/>
            </a:pPr>
            <a:r>
              <a:rPr lang="en-US" sz="800" dirty="0">
                <a:solidFill>
                  <a:srgbClr val="000000"/>
                </a:solidFill>
              </a:rPr>
              <a:t> This arrangement reduces inventory and carrying costs, especially for the buyer.</a:t>
            </a:r>
          </a:p>
          <a:p>
            <a:pPr lvl="1">
              <a:lnSpc>
                <a:spcPct val="90000"/>
              </a:lnSpc>
              <a:defRPr/>
            </a:pPr>
            <a:endParaRPr lang="en-US" sz="800" dirty="0">
              <a:solidFill>
                <a:srgbClr val="000000"/>
              </a:solidFill>
            </a:endParaRPr>
          </a:p>
          <a:p>
            <a:pPr>
              <a:lnSpc>
                <a:spcPct val="90000"/>
              </a:lnSpc>
              <a:defRPr/>
            </a:pPr>
            <a:r>
              <a:rPr lang="en-US" sz="800" b="1" i="1" dirty="0">
                <a:solidFill>
                  <a:srgbClr val="000000"/>
                </a:solidFill>
                <a:sym typeface="Wingdings" pitchFamily="2" charset="2"/>
              </a:rPr>
              <a:t>Discussion Question: Walmart, a major retailer, has a direct computer connection to Procter &amp; Gamble, a manufacturer, to speed up order and delivery of P&amp;G’s products. How does this move the relationship toward a straight rebuy situation?</a:t>
            </a:r>
          </a:p>
          <a:p>
            <a:pPr>
              <a:lnSpc>
                <a:spcPct val="90000"/>
              </a:lnSpc>
              <a:defRPr/>
            </a:pPr>
            <a:endParaRPr lang="en-US" sz="800" b="1" dirty="0">
              <a:solidFill>
                <a:srgbClr val="000000"/>
              </a:solidFill>
              <a:sym typeface="Wingdings" pitchFamily="2" charset="2"/>
            </a:endParaRPr>
          </a:p>
          <a:p>
            <a:pPr>
              <a:lnSpc>
                <a:spcPct val="90000"/>
              </a:lnSpc>
              <a:buFont typeface="Arial" pitchFamily="34" charset="0"/>
              <a:buChar char="•"/>
              <a:defRPr/>
            </a:pPr>
            <a:r>
              <a:rPr lang="en-US" sz="800" dirty="0">
                <a:solidFill>
                  <a:srgbClr val="000000"/>
                </a:solidFill>
                <a:sym typeface="Wingdings" pitchFamily="2" charset="2"/>
              </a:rPr>
              <a:t> </a:t>
            </a:r>
            <a:r>
              <a:rPr lang="en-US" sz="800" u="sng" dirty="0">
                <a:solidFill>
                  <a:srgbClr val="000000"/>
                </a:solidFill>
                <a:sym typeface="Wingdings" pitchFamily="2" charset="2"/>
              </a:rPr>
              <a:t>Legal bonds</a:t>
            </a:r>
            <a:r>
              <a:rPr lang="en-US" sz="800" dirty="0">
                <a:solidFill>
                  <a:srgbClr val="000000"/>
                </a:solidFill>
                <a:sym typeface="Wingdings" pitchFamily="2" charset="2"/>
              </a:rPr>
              <a:t>, such as contracts, spell out the obligations of each party in the relationship.  </a:t>
            </a:r>
          </a:p>
          <a:p>
            <a:pPr lvl="1">
              <a:lnSpc>
                <a:spcPct val="90000"/>
              </a:lnSpc>
              <a:buFont typeface="Arial" pitchFamily="34" charset="0"/>
              <a:buChar char="•"/>
              <a:defRPr/>
            </a:pPr>
            <a:r>
              <a:rPr lang="en-US" sz="800" dirty="0">
                <a:solidFill>
                  <a:srgbClr val="000000"/>
                </a:solidFill>
              </a:rPr>
              <a:t> </a:t>
            </a:r>
            <a:r>
              <a:rPr lang="en-US" sz="800" u="sng" dirty="0">
                <a:solidFill>
                  <a:srgbClr val="000000"/>
                </a:solidFill>
              </a:rPr>
              <a:t>Negotiated contract buying</a:t>
            </a:r>
            <a:r>
              <a:rPr lang="en-US" sz="800" dirty="0">
                <a:solidFill>
                  <a:srgbClr val="000000"/>
                </a:solidFill>
              </a:rPr>
              <a:t>: agreeing to a contract that allows for changes in the purchase arrangements.  </a:t>
            </a:r>
          </a:p>
          <a:p>
            <a:pPr lvl="1">
              <a:lnSpc>
                <a:spcPct val="90000"/>
              </a:lnSpc>
              <a:buFont typeface="Arial" pitchFamily="34" charset="0"/>
              <a:buChar char="•"/>
              <a:defRPr/>
            </a:pPr>
            <a:r>
              <a:rPr lang="en-US" sz="800" dirty="0">
                <a:solidFill>
                  <a:srgbClr val="000000"/>
                </a:solidFill>
              </a:rPr>
              <a:t> This method is preferred when it is difficult or impossible to specify all that is needed on a particular project in advance.  </a:t>
            </a:r>
          </a:p>
          <a:p>
            <a:pPr>
              <a:lnSpc>
                <a:spcPct val="90000"/>
              </a:lnSpc>
              <a:buFont typeface="Arial" pitchFamily="34" charset="0"/>
              <a:buChar char="•"/>
              <a:defRPr/>
            </a:pPr>
            <a:r>
              <a:rPr lang="en-US" sz="800" b="1" dirty="0">
                <a:solidFill>
                  <a:srgbClr val="000000"/>
                </a:solidFill>
                <a:sym typeface="Wingdings" pitchFamily="2" charset="2"/>
              </a:rPr>
              <a:t> </a:t>
            </a:r>
            <a:r>
              <a:rPr lang="en-US" sz="800" u="sng" dirty="0">
                <a:solidFill>
                  <a:srgbClr val="000000"/>
                </a:solidFill>
                <a:sym typeface="Wingdings" pitchFamily="2" charset="2"/>
              </a:rPr>
              <a:t>Relationship-specific adaptations</a:t>
            </a:r>
            <a:r>
              <a:rPr lang="en-US" sz="800" dirty="0">
                <a:solidFill>
                  <a:srgbClr val="000000"/>
                </a:solidFill>
                <a:sym typeface="Wingdings" pitchFamily="2" charset="2"/>
              </a:rPr>
              <a:t> invest in the relationship.  </a:t>
            </a:r>
          </a:p>
          <a:p>
            <a:pPr lvl="1">
              <a:lnSpc>
                <a:spcPct val="90000"/>
              </a:lnSpc>
              <a:buFont typeface="Arial" pitchFamily="34" charset="0"/>
              <a:buChar char="•"/>
              <a:defRPr/>
            </a:pPr>
            <a:r>
              <a:rPr lang="en-US" sz="800" dirty="0">
                <a:solidFill>
                  <a:srgbClr val="000000"/>
                </a:solidFill>
              </a:rPr>
              <a:t> These adaptations involve changes in a firm’s product or procedures that are unique to the needs or capabilities of a relationship partner.</a:t>
            </a:r>
          </a:p>
          <a:p>
            <a:pPr lvl="1">
              <a:lnSpc>
                <a:spcPct val="90000"/>
              </a:lnSpc>
              <a:buFont typeface="Arial" pitchFamily="34" charset="0"/>
              <a:buChar char="•"/>
              <a:defRPr/>
            </a:pPr>
            <a:r>
              <a:rPr lang="en-US" sz="800" dirty="0">
                <a:solidFill>
                  <a:srgbClr val="000000"/>
                </a:solidFill>
              </a:rPr>
              <a:t> Specific adaptations are usually made when the buying organization chooses to </a:t>
            </a:r>
            <a:r>
              <a:rPr lang="en-US" sz="800" u="sng" dirty="0">
                <a:solidFill>
                  <a:srgbClr val="000000"/>
                </a:solidFill>
              </a:rPr>
              <a:t>outsource</a:t>
            </a:r>
            <a:r>
              <a:rPr lang="en-US" sz="800" dirty="0">
                <a:solidFill>
                  <a:srgbClr val="000000"/>
                </a:solidFill>
              </a:rPr>
              <a:t>—contract with an outside firm to produce goods or services rather than to produce them internally.</a:t>
            </a:r>
            <a:r>
              <a:rPr lang="en-US" sz="800" u="sng" dirty="0">
                <a:solidFill>
                  <a:srgbClr val="000000"/>
                </a:solidFill>
              </a:rPr>
              <a:t> </a:t>
            </a:r>
            <a:endParaRPr lang="en-US" sz="800" b="1" dirty="0">
              <a:solidFill>
                <a:srgbClr val="000000"/>
              </a:solidFill>
              <a:sym typeface="Wingdings" pitchFamily="2" charset="2"/>
            </a:endParaRPr>
          </a:p>
        </p:txBody>
      </p:sp>
    </p:spTree>
    <p:extLst>
      <p:ext uri="{BB962C8B-B14F-4D97-AF65-F5344CB8AC3E}">
        <p14:creationId xmlns:p14="http://schemas.microsoft.com/office/powerpoint/2010/main" val="9115810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503238" y="539750"/>
            <a:ext cx="3162300" cy="2373313"/>
          </a:xfrm>
          <a:ln/>
        </p:spPr>
      </p:sp>
      <p:sp>
        <p:nvSpPr>
          <p:cNvPr id="80899" name="Rectangle 3"/>
          <p:cNvSpPr>
            <a:spLocks noGrp="1" noChangeArrowheads="1"/>
          </p:cNvSpPr>
          <p:nvPr>
            <p:ph type="body" idx="1"/>
          </p:nvPr>
        </p:nvSpPr>
        <p:spPr>
          <a:xfrm>
            <a:off x="192024" y="3127248"/>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solidFill>
                  <a:srgbClr val="000000"/>
                </a:solidFill>
                <a:sym typeface="Wingdings" pitchFamily="2" charset="2"/>
              </a:rPr>
              <a:t>Cargill “Florence” commercial: Close buyer–seller relationships can help both buyers and sellers. In this advertising campaign, Cargill wants to communicate to its customers that by working closely with them it is helping them to succeed.</a:t>
            </a:r>
            <a:r>
              <a:rPr lang="en-US" b="1" dirty="0">
                <a:solidFill>
                  <a:srgbClr val="000000"/>
                </a:solidFill>
                <a:sym typeface="Wingdings" pitchFamily="2" charset="2"/>
              </a:rPr>
              <a:t>  </a:t>
            </a:r>
          </a:p>
          <a:p>
            <a:endParaRPr lang="en-US" b="1" dirty="0">
              <a:solidFill>
                <a:srgbClr val="000000"/>
              </a:solidFill>
              <a:sym typeface="Wingdings" pitchFamily="2" charset="2"/>
            </a:endParaRPr>
          </a:p>
          <a:p>
            <a:r>
              <a:rPr lang="en-US" b="1" i="1" dirty="0">
                <a:solidFill>
                  <a:srgbClr val="000000"/>
                </a:solidFill>
                <a:sym typeface="Wingdings" pitchFamily="2" charset="2"/>
              </a:rPr>
              <a:t>Discussion Question: Which relationship dimensions do you think Cargill is emphasizing in this commercial?</a:t>
            </a:r>
          </a:p>
          <a:p>
            <a:endParaRPr lang="en-US" b="1" i="1" dirty="0">
              <a:solidFill>
                <a:srgbClr val="000000"/>
              </a:solidFill>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456342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503238" y="539750"/>
            <a:ext cx="3162300" cy="2373313"/>
          </a:xfrm>
          <a:ln/>
        </p:spPr>
      </p:sp>
      <p:sp>
        <p:nvSpPr>
          <p:cNvPr id="81923" name="Rectangle 3"/>
          <p:cNvSpPr>
            <a:spLocks noGrp="1" noChangeArrowheads="1"/>
          </p:cNvSpPr>
          <p:nvPr>
            <p:ph type="body" idx="1"/>
          </p:nvPr>
        </p:nvSpPr>
        <p:spPr>
          <a:xfrm>
            <a:off x="192024" y="3127248"/>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solidFill>
                  <a:srgbClr val="000000"/>
                </a:solidFill>
                <a:sym typeface="Wingdings" pitchFamily="2" charset="2"/>
              </a:rPr>
              <a:t>Cargill “Chocolate” commercial:</a:t>
            </a:r>
            <a:r>
              <a:rPr lang="en-US" baseline="0" dirty="0">
                <a:solidFill>
                  <a:srgbClr val="000000"/>
                </a:solidFill>
                <a:sym typeface="Wingdings" pitchFamily="2" charset="2"/>
              </a:rPr>
              <a:t> </a:t>
            </a:r>
            <a:r>
              <a:rPr lang="en-US" dirty="0">
                <a:solidFill>
                  <a:srgbClr val="000000"/>
                </a:solidFill>
                <a:sym typeface="Wingdings" pitchFamily="2" charset="2"/>
              </a:rPr>
              <a:t>Close buyer–seller relationships can help both buyers and sellers. In this advertising campaign, Cargill wants to communicate to customers that by working closely with them it is helping them to succeed.</a:t>
            </a:r>
            <a:r>
              <a:rPr lang="en-US" b="1" dirty="0">
                <a:solidFill>
                  <a:srgbClr val="000000"/>
                </a:solidFill>
                <a:sym typeface="Wingdings" pitchFamily="2" charset="2"/>
              </a:rPr>
              <a:t>  </a:t>
            </a:r>
          </a:p>
          <a:p>
            <a:endParaRPr lang="en-US" b="1" dirty="0">
              <a:solidFill>
                <a:srgbClr val="000000"/>
              </a:solidFill>
              <a:sym typeface="Wingdings" pitchFamily="2" charset="2"/>
            </a:endParaRPr>
          </a:p>
          <a:p>
            <a:r>
              <a:rPr lang="en-US" b="1" i="1" dirty="0">
                <a:solidFill>
                  <a:srgbClr val="000000"/>
                </a:solidFill>
                <a:sym typeface="Wingdings" pitchFamily="2" charset="2"/>
              </a:rPr>
              <a:t>Discussion Question: How does Cargill create value for its customers?  </a:t>
            </a:r>
          </a:p>
          <a:p>
            <a:endParaRPr lang="en-US" b="1" dirty="0">
              <a:solidFill>
                <a:srgbClr val="000000"/>
              </a:solidFill>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8546396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503238" y="539750"/>
            <a:ext cx="3162300" cy="2373313"/>
          </a:xfrm>
          <a:ln/>
        </p:spPr>
      </p:sp>
      <p:sp>
        <p:nvSpPr>
          <p:cNvPr id="8294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sym typeface="Wingdings" pitchFamily="2" charset="2"/>
              </a:rPr>
              <a:t>Checking Your Knowledge</a:t>
            </a:r>
          </a:p>
          <a:p>
            <a:r>
              <a:rPr lang="en-US" b="1" dirty="0">
                <a:solidFill>
                  <a:srgbClr val="000000"/>
                </a:solidFill>
                <a:sym typeface="Wingdings" pitchFamily="2" charset="2"/>
              </a:rPr>
              <a:t>Answer: A</a:t>
            </a:r>
          </a:p>
          <a:p>
            <a:r>
              <a:rPr lang="en-US" b="1" dirty="0">
                <a:solidFill>
                  <a:srgbClr val="000000"/>
                </a:solidFill>
                <a:sym typeface="Wingdings" pitchFamily="2" charset="2"/>
              </a:rPr>
              <a:t>Feedback: </a:t>
            </a:r>
            <a:r>
              <a:rPr lang="en-US" dirty="0">
                <a:solidFill>
                  <a:srgbClr val="000000"/>
                </a:solidFill>
                <a:sym typeface="Wingdings" pitchFamily="2" charset="2"/>
              </a:rPr>
              <a:t>Some relationships involve open sharing of information. This might include exchanges of proprietary cost data, discussion of demand forecasts, etc. The relationship between Gotcha! and its suppliers is one in which information is shared via the Gotcha! site. The best answer selection for this question is A.</a:t>
            </a:r>
          </a:p>
        </p:txBody>
      </p:sp>
    </p:spTree>
    <p:extLst>
      <p:ext uri="{BB962C8B-B14F-4D97-AF65-F5344CB8AC3E}">
        <p14:creationId xmlns:p14="http://schemas.microsoft.com/office/powerpoint/2010/main" val="5823717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533400"/>
            <a:ext cx="3251200" cy="2438400"/>
          </a:xfrm>
        </p:spPr>
      </p:sp>
      <p:sp>
        <p:nvSpPr>
          <p:cNvPr id="3" name="Notes Placeholder 2"/>
          <p:cNvSpPr>
            <a:spLocks noGrp="1"/>
          </p:cNvSpPr>
          <p:nvPr>
            <p:ph type="body" idx="1"/>
          </p:nvPr>
        </p:nvSpPr>
        <p:spPr>
          <a:xfrm>
            <a:off x="192088" y="3127375"/>
            <a:ext cx="6510337" cy="5660136"/>
          </a:xfrm>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Text Caption: </a:t>
            </a:r>
            <a:r>
              <a:rPr lang="en-US" b="0" dirty="0">
                <a:solidFill>
                  <a:srgbClr val="000000"/>
                </a:solidFill>
                <a:sym typeface="Wingdings" pitchFamily="2" charset="2"/>
              </a:rPr>
              <a:t>See</a:t>
            </a:r>
            <a:r>
              <a:rPr lang="en-US" b="0" baseline="0" dirty="0">
                <a:solidFill>
                  <a:srgbClr val="000000"/>
                </a:solidFill>
                <a:sym typeface="Wingdings" pitchFamily="2" charset="2"/>
              </a:rPr>
              <a:t> below.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0" baseline="0" dirty="0">
              <a:solidFill>
                <a:srgbClr val="000000"/>
              </a:solidFill>
              <a:sym typeface="Wingdings" pitchFamily="2" charset="2"/>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Summary Overview</a:t>
            </a:r>
          </a:p>
          <a:p>
            <a:r>
              <a:rPr lang="en-US" sz="1200" b="0" i="0" u="none" strike="noStrike" kern="1200" baseline="0" dirty="0">
                <a:solidFill>
                  <a:schemeClr val="tx1"/>
                </a:solidFill>
                <a:latin typeface="Arial" pitchFamily="34" charset="0"/>
                <a:ea typeface="+mn-ea"/>
                <a:cs typeface="Arial" pitchFamily="34" charset="0"/>
              </a:rPr>
              <a:t>Relationship-specific adaptations involve changes in a firm’s product or procedures that are unique to the needs or capabilities of a relationship partner.</a:t>
            </a:r>
          </a:p>
          <a:p>
            <a:endParaRPr lang="en-US" sz="1200" b="0" i="0" u="none" strike="noStrike" kern="1200" baseline="0" dirty="0">
              <a:solidFill>
                <a:schemeClr val="tx1"/>
              </a:solidFill>
              <a:latin typeface="Arial" pitchFamily="34" charset="0"/>
              <a:ea typeface="+mn-ea"/>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Key Issues</a:t>
            </a:r>
          </a:p>
          <a:p>
            <a:pPr marL="171450" indent="-171450">
              <a:buFont typeface="Arial"/>
              <a:buChar char="•"/>
            </a:pPr>
            <a:r>
              <a:rPr lang="en-US" dirty="0"/>
              <a:t>Spain's </a:t>
            </a:r>
            <a:r>
              <a:rPr lang="en-US" dirty="0" err="1"/>
              <a:t>EmpordAigua</a:t>
            </a:r>
            <a:r>
              <a:rPr lang="en-US" dirty="0"/>
              <a:t> offers consulting services to help firms manage water quality and usage. </a:t>
            </a:r>
          </a:p>
          <a:p>
            <a:pPr marL="171450" indent="-171450">
              <a:buFont typeface="Arial"/>
              <a:buChar char="•"/>
            </a:pPr>
            <a:r>
              <a:rPr lang="en-US" sz="1200" b="0" i="0" u="none" strike="noStrike" kern="1200" baseline="0" dirty="0" err="1">
                <a:solidFill>
                  <a:schemeClr val="tx1"/>
                </a:solidFill>
                <a:latin typeface="Arial" pitchFamily="34" charset="0"/>
                <a:ea typeface="+mn-ea"/>
                <a:cs typeface="Arial" pitchFamily="34" charset="0"/>
              </a:rPr>
              <a:t>EmpordAigua</a:t>
            </a:r>
            <a:r>
              <a:rPr lang="en-US" sz="1200" b="0" i="0" u="none" strike="noStrike" kern="1200" baseline="0" dirty="0">
                <a:solidFill>
                  <a:schemeClr val="tx1"/>
                </a:solidFill>
                <a:latin typeface="Arial" pitchFamily="34" charset="0"/>
                <a:ea typeface="+mn-ea"/>
                <a:cs typeface="Arial" pitchFamily="34" charset="0"/>
              </a:rPr>
              <a:t> believes that no two drops of water are alike—nor are any two customers’ water needs.</a:t>
            </a:r>
          </a:p>
          <a:p>
            <a:pPr marL="171450" indent="-171450">
              <a:buFont typeface="Arial"/>
              <a:buChar char="•"/>
            </a:pPr>
            <a:r>
              <a:rPr lang="en-US" dirty="0"/>
              <a:t>EmpordAigua develops close</a:t>
            </a:r>
            <a:r>
              <a:rPr lang="en-US" baseline="0" dirty="0"/>
              <a:t> </a:t>
            </a:r>
            <a:r>
              <a:rPr lang="en-US" dirty="0"/>
              <a:t>buyer–seller relationships</a:t>
            </a:r>
            <a:r>
              <a:rPr lang="en-US" baseline="0" dirty="0"/>
              <a:t> </a:t>
            </a:r>
            <a:r>
              <a:rPr lang="en-US" dirty="0"/>
              <a:t>based on:</a:t>
            </a:r>
          </a:p>
          <a:p>
            <a:pPr marL="62865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Arial" pitchFamily="34" charset="0"/>
              </a:rPr>
              <a:t>cooperation;</a:t>
            </a:r>
          </a:p>
          <a:p>
            <a:pPr marL="62865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Arial" pitchFamily="34" charset="0"/>
              </a:rPr>
              <a:t>information sharing;</a:t>
            </a:r>
          </a:p>
          <a:p>
            <a:pPr marL="628650" lvl="1" indent="-171450">
              <a:buFont typeface="Arial" panose="020B0604020202020204" pitchFamily="34" charset="0"/>
              <a:buChar char="•"/>
            </a:pPr>
            <a:r>
              <a:rPr lang="en-US" dirty="0"/>
              <a:t>relationship-specific</a:t>
            </a:r>
            <a:r>
              <a:rPr lang="en-US" baseline="0" dirty="0"/>
              <a:t> </a:t>
            </a:r>
            <a:r>
              <a:rPr lang="en-US" dirty="0"/>
              <a:t>adaptations.</a:t>
            </a:r>
          </a:p>
          <a:p>
            <a:pPr marL="171450" lvl="0" indent="-171450">
              <a:buFont typeface="Arial"/>
              <a:buChar char="•"/>
            </a:pPr>
            <a:r>
              <a:rPr lang="en-US" b="1" dirty="0">
                <a:solidFill>
                  <a:srgbClr val="000000"/>
                </a:solidFill>
                <a:sym typeface="Wingdings" pitchFamily="2" charset="2"/>
              </a:rPr>
              <a:t>This approach is undertaken to develop custom water solutions for each of its client’s needs.</a:t>
            </a:r>
          </a:p>
        </p:txBody>
      </p:sp>
    </p:spTree>
    <p:extLst>
      <p:ext uri="{BB962C8B-B14F-4D97-AF65-F5344CB8AC3E}">
        <p14:creationId xmlns:p14="http://schemas.microsoft.com/office/powerpoint/2010/main" val="6816469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503238" y="539750"/>
            <a:ext cx="3240087" cy="2432050"/>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In addition to the five main dimensions of buyer–seller relationships in the B2B market, there are other dynamics that can affect the overall relationship.</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a:defRPr/>
            </a:pPr>
            <a:r>
              <a:rPr lang="en-US" dirty="0">
                <a:solidFill>
                  <a:srgbClr val="000000"/>
                </a:solidFill>
                <a:sym typeface="Wingdings" pitchFamily="2" charset="2"/>
              </a:rPr>
              <a:t> </a:t>
            </a:r>
            <a:r>
              <a:rPr lang="en-US" b="1" dirty="0">
                <a:solidFill>
                  <a:srgbClr val="000000"/>
                </a:solidFill>
                <a:sym typeface="Wingdings" pitchFamily="2" charset="2"/>
              </a:rPr>
              <a:t> </a:t>
            </a:r>
            <a:r>
              <a:rPr lang="en-US" dirty="0">
                <a:solidFill>
                  <a:srgbClr val="000000"/>
                </a:solidFill>
                <a:sym typeface="Wingdings" pitchFamily="2" charset="2"/>
              </a:rPr>
              <a:t>There may be an imbalance of power favoring one of the partners—a </a:t>
            </a:r>
            <a:r>
              <a:rPr lang="en-US" u="sng" dirty="0">
                <a:solidFill>
                  <a:srgbClr val="000000"/>
                </a:solidFill>
                <a:sym typeface="Wingdings" pitchFamily="2" charset="2"/>
              </a:rPr>
              <a:t>powerful customer may control the relationship.</a:t>
            </a:r>
            <a:endParaRPr lang="en-US" dirty="0">
              <a:solidFill>
                <a:srgbClr val="000000"/>
              </a:solidFill>
              <a:sym typeface="Wingdings" pitchFamily="2" charset="2"/>
            </a:endParaRPr>
          </a:p>
          <a:p>
            <a:pPr lvl="1">
              <a:buFont typeface="Arial" pitchFamily="34" charset="0"/>
              <a:buChar char="•"/>
              <a:defRPr/>
            </a:pPr>
            <a:r>
              <a:rPr lang="en-US" dirty="0">
                <a:solidFill>
                  <a:srgbClr val="000000"/>
                </a:solidFill>
              </a:rPr>
              <a:t> Although a marketing manager may want to work in a cooperative partnership, that may be impossible with large customers who have the power to dictate how the relationship will work.</a:t>
            </a:r>
          </a:p>
          <a:p>
            <a:pPr>
              <a:buFont typeface="Arial" pitchFamily="34" charset="0"/>
              <a:buNone/>
              <a:defRPr/>
            </a:pPr>
            <a:r>
              <a:rPr lang="en-US" b="1" dirty="0">
                <a:solidFill>
                  <a:srgbClr val="000000"/>
                </a:solidFill>
                <a:sym typeface="Wingdings" pitchFamily="2" charset="2"/>
              </a:rPr>
              <a:t> </a:t>
            </a:r>
            <a:r>
              <a:rPr lang="en-US" u="sng" dirty="0">
                <a:solidFill>
                  <a:srgbClr val="000000"/>
                </a:solidFill>
                <a:sym typeface="Wingdings" pitchFamily="2" charset="2"/>
              </a:rPr>
              <a:t>Buyers may still use several sources to reduce their risk</a:t>
            </a:r>
            <a:r>
              <a:rPr lang="en-US" dirty="0">
                <a:solidFill>
                  <a:srgbClr val="000000"/>
                </a:solidFill>
                <a:sym typeface="Wingdings" pitchFamily="2" charset="2"/>
              </a:rPr>
              <a:t>. </a:t>
            </a:r>
          </a:p>
          <a:p>
            <a:pPr lvl="1">
              <a:buFont typeface="Arial" pitchFamily="34" charset="0"/>
              <a:buChar char="•"/>
              <a:defRPr/>
            </a:pPr>
            <a:r>
              <a:rPr lang="en-US" dirty="0">
                <a:solidFill>
                  <a:srgbClr val="000000"/>
                </a:solidFill>
              </a:rPr>
              <a:t> Buyers often look for several dependable sources of supply to protect themselves from unpredictable events.</a:t>
            </a:r>
          </a:p>
          <a:p>
            <a:pPr>
              <a:buFont typeface="Arial" pitchFamily="34" charset="0"/>
              <a:buNone/>
              <a:defRPr/>
            </a:pPr>
            <a:r>
              <a:rPr lang="en-US" dirty="0">
                <a:solidFill>
                  <a:srgbClr val="000000"/>
                </a:solidFill>
                <a:sym typeface="Wingdings" pitchFamily="2" charset="2"/>
              </a:rPr>
              <a:t> </a:t>
            </a:r>
            <a:r>
              <a:rPr lang="en-US" u="sng" dirty="0">
                <a:solidFill>
                  <a:srgbClr val="000000"/>
                </a:solidFill>
                <a:sym typeface="Wingdings" pitchFamily="2" charset="2"/>
              </a:rPr>
              <a:t>There</a:t>
            </a:r>
            <a:r>
              <a:rPr lang="en-US" u="sng" baseline="0" dirty="0">
                <a:solidFill>
                  <a:srgbClr val="000000"/>
                </a:solidFill>
                <a:sym typeface="Wingdings" pitchFamily="2" charset="2"/>
              </a:rPr>
              <a:t> are v</a:t>
            </a:r>
            <a:r>
              <a:rPr lang="en-US" u="sng" dirty="0">
                <a:solidFill>
                  <a:srgbClr val="000000"/>
                </a:solidFill>
                <a:sym typeface="Wingdings" pitchFamily="2" charset="2"/>
              </a:rPr>
              <a:t>ariations in buying by customer type.</a:t>
            </a:r>
            <a:endParaRPr lang="en-US" dirty="0">
              <a:solidFill>
                <a:srgbClr val="000000"/>
              </a:solidFill>
              <a:sym typeface="Wingdings" pitchFamily="2" charset="2"/>
            </a:endParaRPr>
          </a:p>
        </p:txBody>
      </p:sp>
      <p:sp>
        <p:nvSpPr>
          <p:cNvPr id="83972" name="Text Box 4"/>
          <p:cNvSpPr txBox="1">
            <a:spLocks noChangeArrowheads="1"/>
          </p:cNvSpPr>
          <p:nvPr/>
        </p:nvSpPr>
        <p:spPr bwMode="auto">
          <a:xfrm>
            <a:off x="4038600" y="609600"/>
            <a:ext cx="2582863" cy="142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9445631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Manufacturers are important organizational buyers because a relatively small number account for a large proportion of organizational buying.</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 typeface="Arial" pitchFamily="34" charset="0"/>
              <a:buChar char="•"/>
              <a:defRPr/>
            </a:pPr>
            <a:r>
              <a:rPr lang="en-US" dirty="0">
                <a:solidFill>
                  <a:srgbClr val="000000"/>
                </a:solidFill>
                <a:sym typeface="Wingdings" pitchFamily="2" charset="2"/>
              </a:rPr>
              <a:t> In the United</a:t>
            </a:r>
            <a:r>
              <a:rPr lang="en-US" baseline="0" dirty="0">
                <a:solidFill>
                  <a:srgbClr val="000000"/>
                </a:solidFill>
                <a:sym typeface="Wingdings" pitchFamily="2" charset="2"/>
              </a:rPr>
              <a:t> States</a:t>
            </a:r>
            <a:r>
              <a:rPr lang="en-US" dirty="0">
                <a:solidFill>
                  <a:srgbClr val="000000"/>
                </a:solidFill>
                <a:sym typeface="Wingdings" pitchFamily="2" charset="2"/>
              </a:rPr>
              <a:t> and in other countries, there are relatively few manufacturers compared to the number of final consumers. </a:t>
            </a:r>
          </a:p>
          <a:p>
            <a:pPr>
              <a:buFont typeface="Arial" pitchFamily="34" charset="0"/>
              <a:buNone/>
              <a:defRPr/>
            </a:pPr>
            <a:r>
              <a:rPr lang="en-US" b="1" dirty="0">
                <a:solidFill>
                  <a:srgbClr val="000000"/>
                </a:solidFill>
                <a:sym typeface="Wingdings" pitchFamily="2" charset="2"/>
              </a:rPr>
              <a:t> </a:t>
            </a:r>
            <a:r>
              <a:rPr lang="en-US" u="sng" dirty="0">
                <a:solidFill>
                  <a:srgbClr val="000000"/>
                </a:solidFill>
                <a:sym typeface="Wingdings" pitchFamily="2" charset="2"/>
              </a:rPr>
              <a:t>There are not many big ones</a:t>
            </a:r>
            <a:r>
              <a:rPr lang="en-US" dirty="0">
                <a:solidFill>
                  <a:srgbClr val="000000"/>
                </a:solidFill>
                <a:sym typeface="Wingdings" pitchFamily="2" charset="2"/>
              </a:rPr>
              <a:t>. </a:t>
            </a:r>
          </a:p>
          <a:p>
            <a:pPr lvl="1">
              <a:buFont typeface="Arial" pitchFamily="34" charset="0"/>
              <a:buChar char="•"/>
              <a:defRPr/>
            </a:pPr>
            <a:r>
              <a:rPr lang="en-US" dirty="0">
                <a:solidFill>
                  <a:srgbClr val="000000"/>
                </a:solidFill>
              </a:rPr>
              <a:t> In the </a:t>
            </a:r>
            <a:r>
              <a:rPr lang="en-US" dirty="0">
                <a:solidFill>
                  <a:srgbClr val="000000"/>
                </a:solidFill>
                <a:sym typeface="Wingdings" pitchFamily="2" charset="2"/>
              </a:rPr>
              <a:t>United</a:t>
            </a:r>
            <a:r>
              <a:rPr lang="en-US" baseline="0" dirty="0">
                <a:solidFill>
                  <a:srgbClr val="000000"/>
                </a:solidFill>
                <a:sym typeface="Wingdings" pitchFamily="2" charset="2"/>
              </a:rPr>
              <a:t> States</a:t>
            </a:r>
            <a:r>
              <a:rPr lang="en-US" dirty="0">
                <a:solidFill>
                  <a:srgbClr val="000000"/>
                </a:solidFill>
              </a:rPr>
              <a:t>, over half of the manufacturers have fewer</a:t>
            </a:r>
            <a:r>
              <a:rPr lang="en-US" baseline="0" dirty="0">
                <a:solidFill>
                  <a:srgbClr val="000000"/>
                </a:solidFill>
              </a:rPr>
              <a:t> </a:t>
            </a:r>
            <a:r>
              <a:rPr lang="en-US" dirty="0">
                <a:solidFill>
                  <a:srgbClr val="000000"/>
                </a:solidFill>
              </a:rPr>
              <a:t>than 10 workers. </a:t>
            </a:r>
          </a:p>
          <a:p>
            <a:pPr lvl="1">
              <a:buFont typeface="Arial" pitchFamily="34" charset="0"/>
              <a:buChar char="•"/>
              <a:defRPr/>
            </a:pPr>
            <a:endParaRPr lang="en-US" dirty="0">
              <a:solidFill>
                <a:srgbClr val="000000"/>
              </a:solidFill>
            </a:endParaRPr>
          </a:p>
          <a:p>
            <a:pPr>
              <a:defRPr/>
            </a:pPr>
            <a:r>
              <a:rPr lang="en-US" b="1" i="1" dirty="0">
                <a:solidFill>
                  <a:srgbClr val="000000"/>
                </a:solidFill>
                <a:sym typeface="Wingdings" pitchFamily="2" charset="2"/>
              </a:rPr>
              <a:t>Discussion Question: Why would it make sense for marketers to segment manufacturing consumers by size?</a:t>
            </a:r>
          </a:p>
          <a:p>
            <a:pPr>
              <a:defRPr/>
            </a:pPr>
            <a:endParaRPr lang="en-US" b="1" i="1" dirty="0">
              <a:solidFill>
                <a:srgbClr val="000000"/>
              </a:solidFill>
              <a:sym typeface="Wingdings" pitchFamily="2" charset="2"/>
            </a:endParaRPr>
          </a:p>
          <a:p>
            <a:pPr>
              <a:buFont typeface="Arial" pitchFamily="34" charset="0"/>
              <a:buNone/>
              <a:defRPr/>
            </a:pPr>
            <a:r>
              <a:rPr lang="en-US" dirty="0">
                <a:solidFill>
                  <a:srgbClr val="000000"/>
                </a:solidFill>
                <a:sym typeface="Wingdings" pitchFamily="2" charset="2"/>
              </a:rPr>
              <a:t> </a:t>
            </a:r>
            <a:r>
              <a:rPr lang="en-US" u="sng" dirty="0">
                <a:solidFill>
                  <a:srgbClr val="000000"/>
                </a:solidFill>
                <a:sym typeface="Wingdings" pitchFamily="2" charset="2"/>
              </a:rPr>
              <a:t>Customers cluster in geographic areas</a:t>
            </a:r>
            <a:r>
              <a:rPr lang="en-US" dirty="0">
                <a:solidFill>
                  <a:srgbClr val="000000"/>
                </a:solidFill>
                <a:sym typeface="Wingdings" pitchFamily="2" charset="2"/>
              </a:rPr>
              <a:t>. </a:t>
            </a:r>
          </a:p>
          <a:p>
            <a:pPr lvl="1">
              <a:buFont typeface="Arial" pitchFamily="34" charset="0"/>
              <a:buChar char="•"/>
              <a:defRPr/>
            </a:pPr>
            <a:r>
              <a:rPr lang="en-US" dirty="0">
                <a:solidFill>
                  <a:srgbClr val="000000"/>
                </a:solidFill>
              </a:rPr>
              <a:t> In the </a:t>
            </a:r>
            <a:r>
              <a:rPr lang="en-US" dirty="0">
                <a:solidFill>
                  <a:srgbClr val="000000"/>
                </a:solidFill>
                <a:sym typeface="Wingdings" pitchFamily="2" charset="2"/>
              </a:rPr>
              <a:t>United</a:t>
            </a:r>
            <a:r>
              <a:rPr lang="en-US" baseline="0" dirty="0">
                <a:solidFill>
                  <a:srgbClr val="000000"/>
                </a:solidFill>
                <a:sym typeface="Wingdings" pitchFamily="2" charset="2"/>
              </a:rPr>
              <a:t> States</a:t>
            </a:r>
            <a:r>
              <a:rPr lang="en-US" dirty="0">
                <a:solidFill>
                  <a:srgbClr val="000000"/>
                </a:solidFill>
              </a:rPr>
              <a:t>, manufacturers are concentrated in the big metropolitan areas—especially in New York, Pennsylvania, Ohio, Illinois, Texas, and California.</a:t>
            </a:r>
          </a:p>
          <a:p>
            <a:pPr lvl="1">
              <a:buFont typeface="Arial" pitchFamily="34" charset="0"/>
              <a:buChar char="•"/>
              <a:defRPr/>
            </a:pPr>
            <a:r>
              <a:rPr lang="en-US" dirty="0">
                <a:solidFill>
                  <a:srgbClr val="000000"/>
                </a:solidFill>
              </a:rPr>
              <a:t> There is concentration by industry too.</a:t>
            </a:r>
          </a:p>
          <a:p>
            <a:pPr>
              <a:buFont typeface="Arial" pitchFamily="34" charset="0"/>
              <a:buNone/>
              <a:defRPr/>
            </a:pPr>
            <a:r>
              <a:rPr lang="en-US" dirty="0">
                <a:solidFill>
                  <a:srgbClr val="000000"/>
                </a:solidFill>
                <a:sym typeface="Wingdings" pitchFamily="2" charset="2"/>
              </a:rPr>
              <a:t> </a:t>
            </a:r>
            <a:r>
              <a:rPr lang="en-US" u="sng" dirty="0">
                <a:solidFill>
                  <a:srgbClr val="000000"/>
                </a:solidFill>
                <a:sym typeface="Wingdings" pitchFamily="2" charset="2"/>
              </a:rPr>
              <a:t>Business data often classifies industries</a:t>
            </a:r>
            <a:r>
              <a:rPr lang="en-US" dirty="0">
                <a:solidFill>
                  <a:srgbClr val="000000"/>
                </a:solidFill>
                <a:sym typeface="Wingdings" pitchFamily="2" charset="2"/>
              </a:rPr>
              <a:t>. </a:t>
            </a:r>
          </a:p>
          <a:p>
            <a:pPr lvl="1">
              <a:buFont typeface="Arial" pitchFamily="34" charset="0"/>
              <a:buChar char="•"/>
              <a:defRPr/>
            </a:pPr>
            <a:r>
              <a:rPr lang="en-US" dirty="0">
                <a:solidFill>
                  <a:srgbClr val="000000"/>
                </a:solidFill>
              </a:rPr>
              <a:t> The products an industrial customer needs to buy depend on the business it is in.</a:t>
            </a:r>
          </a:p>
          <a:p>
            <a:pPr lvl="1">
              <a:buFont typeface="Arial" pitchFamily="34" charset="0"/>
              <a:buChar char="•"/>
              <a:defRPr/>
            </a:pPr>
            <a:r>
              <a:rPr lang="en-US" dirty="0">
                <a:solidFill>
                  <a:srgbClr val="000000"/>
                </a:solidFill>
              </a:rPr>
              <a:t> Because of this, sales of a product are often concentrated among customers in similar businesses. </a:t>
            </a:r>
          </a:p>
          <a:p>
            <a:pPr lvl="1">
              <a:buFont typeface="Arial" pitchFamily="34" charset="0"/>
              <a:buChar char="•"/>
              <a:defRPr/>
            </a:pPr>
            <a:r>
              <a:rPr lang="en-US" dirty="0">
                <a:solidFill>
                  <a:srgbClr val="000000"/>
                </a:solidFill>
              </a:rPr>
              <a:t> Marketing managers must focus their marketing mixes on prospective customers who exhibit characteristics similar to their current customers.</a:t>
            </a:r>
          </a:p>
          <a:p>
            <a:pPr lvl="1">
              <a:buFont typeface="Arial" pitchFamily="34" charset="0"/>
              <a:buChar char="•"/>
              <a:defRPr/>
            </a:pPr>
            <a:r>
              <a:rPr lang="en-US" dirty="0">
                <a:solidFill>
                  <a:srgbClr val="000000"/>
                </a:solidFill>
              </a:rPr>
              <a:t> </a:t>
            </a:r>
            <a:r>
              <a:rPr lang="en-US" u="sng" dirty="0">
                <a:solidFill>
                  <a:srgbClr val="000000"/>
                </a:solidFill>
              </a:rPr>
              <a:t>North American Industry Classification System (NAICS)</a:t>
            </a:r>
            <a:r>
              <a:rPr lang="en-US" dirty="0">
                <a:solidFill>
                  <a:srgbClr val="000000"/>
                </a:solidFill>
              </a:rPr>
              <a:t> codes: groups of firms in similar lines of business.</a:t>
            </a:r>
            <a:endParaRPr lang="en-US" b="1" dirty="0">
              <a:solidFill>
                <a:srgbClr val="000000"/>
              </a:solidFill>
              <a:sym typeface="Wingdings" pitchFamily="2" charset="2"/>
            </a:endParaRPr>
          </a:p>
        </p:txBody>
      </p:sp>
      <p:sp>
        <p:nvSpPr>
          <p:cNvPr id="86020" name="Text Box 4"/>
          <p:cNvSpPr txBox="1">
            <a:spLocks noChangeArrowheads="1"/>
          </p:cNvSpPr>
          <p:nvPr/>
        </p:nvSpPr>
        <p:spPr bwMode="auto">
          <a:xfrm>
            <a:off x="4038600" y="609600"/>
            <a:ext cx="2582863" cy="142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5357245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This exhibit contains an example of how the NAICS codes apply to the apparel industry.</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 typeface="Arial" pitchFamily="34" charset="0"/>
              <a:buChar char="•"/>
              <a:defRPr/>
            </a:pPr>
            <a:r>
              <a:rPr lang="en-US" dirty="0">
                <a:solidFill>
                  <a:srgbClr val="000000"/>
                </a:solidFill>
                <a:sym typeface="Wingdings" pitchFamily="2" charset="2"/>
              </a:rPr>
              <a:t> The broadest category is the general industry category. Manufacturing, for example, has a two-digit NAICS code of 31.</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Adding a digit to the manufacturing code narrows the industry definition to apparel—code 315.</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The industry definition gets narrower if another digit is added to the code—in this case, cut and sew apparel, code 3152.</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Adding still another digit reduces the category to women’s and girls’ cut and sew apparel—NAICS code 31523.</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Finally, a sixth digit narrows the industry definition to blouses, NAICS code 315232.</a:t>
            </a:r>
          </a:p>
          <a:p>
            <a:pPr>
              <a:buFont typeface="Arial" pitchFamily="34" charset="0"/>
              <a:buChar char="•"/>
              <a:defRPr/>
            </a:pPr>
            <a:r>
              <a:rPr lang="en-US" dirty="0">
                <a:solidFill>
                  <a:srgbClr val="000000"/>
                </a:solidFill>
                <a:sym typeface="Wingdings" pitchFamily="2" charset="2"/>
              </a:rPr>
              <a:t> Knowing the appropriate NAICS code for an industry opens the door to a wide range of government and privately compiled sources of information, such as lists of companies, trade publication articles, and industry-wide statistics</a:t>
            </a:r>
            <a:r>
              <a:rPr lang="en-US" b="1" dirty="0">
                <a:solidFill>
                  <a:srgbClr val="000000"/>
                </a:solidFill>
                <a:sym typeface="Wingdings" pitchFamily="2" charset="2"/>
              </a:rPr>
              <a:t>.</a:t>
            </a:r>
          </a:p>
        </p:txBody>
      </p:sp>
      <p:sp>
        <p:nvSpPr>
          <p:cNvPr id="84996" name="Text Box 4"/>
          <p:cNvSpPr txBox="1">
            <a:spLocks noChangeArrowheads="1"/>
          </p:cNvSpPr>
          <p:nvPr/>
        </p:nvSpPr>
        <p:spPr bwMode="auto">
          <a:xfrm>
            <a:off x="4038600" y="609600"/>
            <a:ext cx="2582863" cy="142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9453836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Service producers are more geographically dispersed than are manufacturers. In the United</a:t>
            </a:r>
            <a:r>
              <a:rPr lang="en-US" baseline="0" dirty="0">
                <a:solidFill>
                  <a:srgbClr val="000000"/>
                </a:solidFill>
                <a:sym typeface="Wingdings" pitchFamily="2" charset="2"/>
              </a:rPr>
              <a:t> States</a:t>
            </a:r>
            <a:r>
              <a:rPr lang="en-US" dirty="0">
                <a:solidFill>
                  <a:srgbClr val="000000"/>
                </a:solidFill>
                <a:sym typeface="Wingdings" pitchFamily="2" charset="2"/>
              </a:rPr>
              <a:t>, this segment of the economy is large and growing fast.</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 typeface="Arial" pitchFamily="34" charset="0"/>
              <a:buChar char="•"/>
              <a:defRPr/>
            </a:pPr>
            <a:r>
              <a:rPr lang="en-US" dirty="0">
                <a:solidFill>
                  <a:srgbClr val="000000"/>
                </a:solidFill>
                <a:sym typeface="Wingdings" pitchFamily="2" charset="2"/>
              </a:rPr>
              <a:t> There are about 4.6 million service firms in the United</a:t>
            </a:r>
            <a:r>
              <a:rPr lang="en-US" baseline="0" dirty="0">
                <a:solidFill>
                  <a:srgbClr val="000000"/>
                </a:solidFill>
                <a:sym typeface="Wingdings" pitchFamily="2" charset="2"/>
              </a:rPr>
              <a:t> States.</a:t>
            </a:r>
            <a:endParaRPr lang="en-US" dirty="0">
              <a:solidFill>
                <a:srgbClr val="000000"/>
              </a:solidFill>
              <a:sym typeface="Wingdings" pitchFamily="2" charset="2"/>
            </a:endParaRPr>
          </a:p>
          <a:p>
            <a:pPr lvl="1">
              <a:buFont typeface="Arial" pitchFamily="34" charset="0"/>
              <a:buChar char="•"/>
              <a:defRPr/>
            </a:pPr>
            <a:r>
              <a:rPr lang="en-US" dirty="0">
                <a:solidFill>
                  <a:srgbClr val="000000"/>
                </a:solidFill>
              </a:rPr>
              <a:t> Some of these firms have names that are widely recognized.  </a:t>
            </a:r>
          </a:p>
          <a:p>
            <a:pPr lvl="1">
              <a:buFont typeface="Arial" pitchFamily="34" charset="0"/>
              <a:buChar char="•"/>
              <a:defRPr/>
            </a:pPr>
            <a:r>
              <a:rPr lang="en-US" dirty="0">
                <a:solidFill>
                  <a:srgbClr val="000000"/>
                </a:solidFill>
              </a:rPr>
              <a:t> Many of the service providers are quite small.</a:t>
            </a:r>
          </a:p>
          <a:p>
            <a:pPr lvl="1">
              <a:buFont typeface="Arial" pitchFamily="34" charset="0"/>
              <a:buChar char="•"/>
              <a:defRPr/>
            </a:pPr>
            <a:r>
              <a:rPr lang="en-US" dirty="0">
                <a:solidFill>
                  <a:srgbClr val="000000"/>
                </a:solidFill>
              </a:rPr>
              <a:t> These service firms are also dispersed over a wide geographic area.</a:t>
            </a:r>
          </a:p>
          <a:p>
            <a:pPr>
              <a:buFont typeface="Arial" pitchFamily="34" charset="0"/>
              <a:buNone/>
              <a:defRPr/>
            </a:pPr>
            <a:r>
              <a:rPr lang="en-US" dirty="0">
                <a:solidFill>
                  <a:srgbClr val="000000"/>
                </a:solidFill>
                <a:sym typeface="Wingdings" pitchFamily="2" charset="2"/>
              </a:rPr>
              <a:t> Because of their small size, many service firms have </a:t>
            </a:r>
            <a:r>
              <a:rPr lang="en-US" u="sng" dirty="0">
                <a:solidFill>
                  <a:srgbClr val="000000"/>
                </a:solidFill>
                <a:sym typeface="Wingdings" pitchFamily="2" charset="2"/>
              </a:rPr>
              <a:t>buying procedures that may not be as formal</a:t>
            </a:r>
            <a:r>
              <a:rPr lang="en-US" dirty="0">
                <a:solidFill>
                  <a:srgbClr val="000000"/>
                </a:solidFill>
                <a:sym typeface="Wingdings" pitchFamily="2" charset="2"/>
              </a:rPr>
              <a:t> as in larger organizations. </a:t>
            </a:r>
          </a:p>
          <a:p>
            <a:pPr lvl="1">
              <a:buFont typeface="Arial" pitchFamily="34" charset="0"/>
              <a:buChar char="•"/>
              <a:defRPr/>
            </a:pPr>
            <a:r>
              <a:rPr lang="en-US" dirty="0">
                <a:solidFill>
                  <a:srgbClr val="000000"/>
                </a:solidFill>
              </a:rPr>
              <a:t> Many of these buyers need more help in making their purchases than do the purchasing managers in a large company.</a:t>
            </a:r>
          </a:p>
          <a:p>
            <a:pPr>
              <a:buFont typeface="Arial" pitchFamily="34" charset="0"/>
              <a:buChar char="•"/>
              <a:defRPr/>
            </a:pPr>
            <a:r>
              <a:rPr lang="en-US" dirty="0">
                <a:solidFill>
                  <a:srgbClr val="000000"/>
                </a:solidFill>
                <a:sym typeface="Wingdings" pitchFamily="2" charset="2"/>
              </a:rPr>
              <a:t> Small service customers like </a:t>
            </a:r>
            <a:r>
              <a:rPr lang="en-US" u="sng" dirty="0">
                <a:solidFill>
                  <a:srgbClr val="000000"/>
                </a:solidFill>
                <a:sym typeface="Wingdings" pitchFamily="2" charset="2"/>
              </a:rPr>
              <a:t>Internet buying</a:t>
            </a:r>
            <a:r>
              <a:rPr lang="en-US" dirty="0">
                <a:solidFill>
                  <a:srgbClr val="000000"/>
                </a:solidFill>
                <a:sym typeface="Wingdings" pitchFamily="2" charset="2"/>
              </a:rPr>
              <a:t>.</a:t>
            </a:r>
          </a:p>
          <a:p>
            <a:pPr>
              <a:defRPr/>
            </a:pPr>
            <a:endParaRPr lang="en-US" b="1" dirty="0">
              <a:solidFill>
                <a:srgbClr val="000000"/>
              </a:solidFill>
              <a:sym typeface="Wingdings" pitchFamily="2" charset="2"/>
            </a:endParaRPr>
          </a:p>
          <a:p>
            <a:pPr>
              <a:defRPr/>
            </a:pPr>
            <a:r>
              <a:rPr lang="en-US" b="1" i="1" dirty="0">
                <a:solidFill>
                  <a:srgbClr val="000000"/>
                </a:solidFill>
                <a:sym typeface="Wingdings" pitchFamily="2" charset="2"/>
              </a:rPr>
              <a:t>Discussion Question: What types of products or services might be purchased by the types of service providers illustrated on this slide?</a:t>
            </a:r>
            <a:endParaRPr lang="en-US" b="1" dirty="0">
              <a:solidFill>
                <a:srgbClr val="000000"/>
              </a:solidFill>
              <a:sym typeface="Wingdings" pitchFamily="2" charset="2"/>
            </a:endParaRPr>
          </a:p>
        </p:txBody>
      </p:sp>
      <p:sp>
        <p:nvSpPr>
          <p:cNvPr id="87044" name="Text Box 4"/>
          <p:cNvSpPr txBox="1">
            <a:spLocks noChangeArrowheads="1"/>
          </p:cNvSpPr>
          <p:nvPr/>
        </p:nvSpPr>
        <p:spPr bwMode="auto">
          <a:xfrm>
            <a:off x="4038600" y="609600"/>
            <a:ext cx="2582863" cy="142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690586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Retailers and wholesalers see themselves as purchasing agents for their target customers. Retailers buy what they think they can profitably sell to final consumers.  </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 typeface="Arial" pitchFamily="34" charset="0"/>
              <a:buChar char="•"/>
              <a:defRPr/>
            </a:pPr>
            <a:r>
              <a:rPr lang="en-US" dirty="0">
                <a:solidFill>
                  <a:srgbClr val="000000"/>
                </a:solidFill>
                <a:sym typeface="Wingdings" pitchFamily="2" charset="2"/>
              </a:rPr>
              <a:t> Committee buying assigns the buying decision to a committee that reviews reports submitted by the buyer.  </a:t>
            </a:r>
          </a:p>
          <a:p>
            <a:pPr lvl="1">
              <a:buFont typeface="Arial" pitchFamily="34" charset="0"/>
              <a:buChar char="•"/>
              <a:defRPr/>
            </a:pPr>
            <a:r>
              <a:rPr lang="en-US" dirty="0">
                <a:solidFill>
                  <a:srgbClr val="000000"/>
                </a:solidFill>
              </a:rPr>
              <a:t> </a:t>
            </a:r>
            <a:r>
              <a:rPr lang="en-US" u="sng" dirty="0">
                <a:solidFill>
                  <a:srgbClr val="000000"/>
                </a:solidFill>
              </a:rPr>
              <a:t>Committee buying is impersonal</a:t>
            </a:r>
            <a:r>
              <a:rPr lang="en-US" dirty="0">
                <a:solidFill>
                  <a:srgbClr val="000000"/>
                </a:solidFill>
              </a:rPr>
              <a:t>.</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Computers track inventory, sales, and prices. </a:t>
            </a:r>
            <a:r>
              <a:rPr lang="en-US" u="sng" dirty="0">
                <a:solidFill>
                  <a:srgbClr val="000000"/>
                </a:solidFill>
                <a:sym typeface="Wingdings" pitchFamily="2" charset="2"/>
              </a:rPr>
              <a:t>Buyers watch this computer output closely</a:t>
            </a:r>
            <a:r>
              <a:rPr lang="en-US" dirty="0">
                <a:solidFill>
                  <a:srgbClr val="000000"/>
                </a:solidFill>
                <a:sym typeface="Wingdings" pitchFamily="2" charset="2"/>
              </a:rPr>
              <a:t>.</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Many reorder decisions are made automatically via computer links to suppliers. </a:t>
            </a:r>
          </a:p>
          <a:p>
            <a:pPr lvl="1">
              <a:buFont typeface="Arial" pitchFamily="34" charset="0"/>
              <a:buChar char="•"/>
              <a:defRPr/>
            </a:pPr>
            <a:r>
              <a:rPr lang="en-US" dirty="0">
                <a:solidFill>
                  <a:srgbClr val="000000"/>
                </a:solidFill>
                <a:sym typeface="Wingdings" pitchFamily="2" charset="2"/>
              </a:rPr>
              <a:t> </a:t>
            </a:r>
            <a:r>
              <a:rPr lang="en-US" u="sng" dirty="0">
                <a:solidFill>
                  <a:srgbClr val="000000"/>
                </a:solidFill>
              </a:rPr>
              <a:t>Reorders are straight rebuys</a:t>
            </a:r>
            <a:r>
              <a:rPr lang="en-US" dirty="0">
                <a:solidFill>
                  <a:srgbClr val="000000"/>
                </a:solidFill>
              </a:rPr>
              <a:t>.</a:t>
            </a:r>
          </a:p>
          <a:p>
            <a:pPr lvl="1">
              <a:buFont typeface="Arial" pitchFamily="34" charset="0"/>
              <a:buChar char="•"/>
              <a:defRPr/>
            </a:pPr>
            <a:endParaRPr lang="en-US" dirty="0">
              <a:solidFill>
                <a:srgbClr val="000000"/>
              </a:solidFill>
            </a:endParaRPr>
          </a:p>
          <a:p>
            <a:pPr>
              <a:defRPr/>
            </a:pPr>
            <a:r>
              <a:rPr lang="en-US" b="1" i="1" dirty="0">
                <a:solidFill>
                  <a:srgbClr val="000000"/>
                </a:solidFill>
                <a:sym typeface="Wingdings" pitchFamily="2" charset="2"/>
              </a:rPr>
              <a:t>Discussion Question: What types of valuable information could a salesperson give a buyer?</a:t>
            </a:r>
            <a:endParaRPr lang="en-US" b="1" dirty="0">
              <a:solidFill>
                <a:srgbClr val="000000"/>
              </a:solidFill>
              <a:sym typeface="Wingdings" pitchFamily="2" charset="2"/>
            </a:endParaRPr>
          </a:p>
        </p:txBody>
      </p:sp>
      <p:sp>
        <p:nvSpPr>
          <p:cNvPr id="88068" name="Text Box 4"/>
          <p:cNvSpPr txBox="1">
            <a:spLocks noChangeArrowheads="1"/>
          </p:cNvSpPr>
          <p:nvPr/>
        </p:nvSpPr>
        <p:spPr bwMode="auto">
          <a:xfrm>
            <a:off x="4038600" y="609600"/>
            <a:ext cx="2582863" cy="142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671476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3136900" cy="2352675"/>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Text Caption: </a:t>
            </a:r>
            <a:r>
              <a:rPr lang="en-US" b="0" dirty="0">
                <a:solidFill>
                  <a:srgbClr val="000000"/>
                </a:solidFill>
                <a:sym typeface="Wingdings" pitchFamily="2" charset="2"/>
              </a:rPr>
              <a:t>See below.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0" dirty="0">
              <a:solidFill>
                <a:srgbClr val="000000"/>
              </a:solidFill>
              <a:sym typeface="Wingdings" pitchFamily="2" charset="2"/>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Summary Overview</a:t>
            </a:r>
          </a:p>
          <a:p>
            <a:r>
              <a:rPr lang="en-US" dirty="0"/>
              <a:t>Retailers see themselves as buying agents for their target customers—but they also have to determine what they can profitably sell. Retailers are attracted to well-known brands such as Dove because they know their consumers are more likely to buy brands they know.</a:t>
            </a:r>
          </a:p>
        </p:txBody>
      </p:sp>
    </p:spTree>
    <p:extLst>
      <p:ext uri="{BB962C8B-B14F-4D97-AF65-F5344CB8AC3E}">
        <p14:creationId xmlns:p14="http://schemas.microsoft.com/office/powerpoint/2010/main" val="4361637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Government buyers typically use competitive bidding and approved supplier lists and put legal constraints on the latitude of individual buyers.</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The </a:t>
            </a:r>
            <a:r>
              <a:rPr lang="en-US" u="sng" dirty="0">
                <a:solidFill>
                  <a:srgbClr val="000000"/>
                </a:solidFill>
                <a:sym typeface="Wingdings" pitchFamily="2" charset="2"/>
              </a:rPr>
              <a:t>size and diversity</a:t>
            </a:r>
            <a:r>
              <a:rPr lang="en-US" dirty="0">
                <a:solidFill>
                  <a:srgbClr val="000000"/>
                </a:solidFill>
                <a:sym typeface="Wingdings" pitchFamily="2" charset="2"/>
              </a:rPr>
              <a:t> of the government market make it an attractive target.</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Government buyers are restrained by purchasing regulations, and </a:t>
            </a:r>
            <a:r>
              <a:rPr lang="en-US" u="sng" dirty="0">
                <a:solidFill>
                  <a:srgbClr val="000000"/>
                </a:solidFill>
                <a:sym typeface="Wingdings" pitchFamily="2" charset="2"/>
              </a:rPr>
              <a:t>competitive bids may be required</a:t>
            </a:r>
            <a:r>
              <a:rPr lang="en-US" dirty="0">
                <a:solidFill>
                  <a:srgbClr val="000000"/>
                </a:solidFill>
                <a:sym typeface="Wingdings" pitchFamily="2" charset="2"/>
              </a:rPr>
              <a:t>. </a:t>
            </a:r>
          </a:p>
          <a:p>
            <a:pPr>
              <a:defRPr/>
            </a:pPr>
            <a:endParaRPr lang="en-US" b="1" i="1" dirty="0">
              <a:solidFill>
                <a:srgbClr val="000000"/>
              </a:solidFill>
              <a:sym typeface="Wingdings" pitchFamily="2" charset="2"/>
            </a:endParaRPr>
          </a:p>
          <a:p>
            <a:pPr>
              <a:defRPr/>
            </a:pPr>
            <a:r>
              <a:rPr lang="en-US" b="1" i="1" dirty="0">
                <a:solidFill>
                  <a:srgbClr val="000000"/>
                </a:solidFill>
                <a:sym typeface="Wingdings" pitchFamily="2" charset="2"/>
              </a:rPr>
              <a:t>Discussion Question: What is the objective in requiring competitive bids and exacting specifications?</a:t>
            </a:r>
          </a:p>
          <a:p>
            <a:pPr>
              <a:defRPr/>
            </a:pPr>
            <a:endParaRPr lang="en-US" b="1" dirty="0">
              <a:solidFill>
                <a:srgbClr val="000000"/>
              </a:solidFill>
              <a:sym typeface="Wingdings" pitchFamily="2" charset="2"/>
            </a:endParaRP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For routine purchases, a government unit can prepare an </a:t>
            </a:r>
            <a:r>
              <a:rPr lang="en-US" u="sng" dirty="0">
                <a:solidFill>
                  <a:srgbClr val="000000"/>
                </a:solidFill>
                <a:sym typeface="Wingdings" pitchFamily="2" charset="2"/>
              </a:rPr>
              <a:t>approved supplier list</a:t>
            </a:r>
            <a:r>
              <a:rPr lang="en-US" dirty="0">
                <a:solidFill>
                  <a:srgbClr val="000000"/>
                </a:solidFill>
                <a:sym typeface="Wingdings" pitchFamily="2" charset="2"/>
              </a:rPr>
              <a:t>. </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Government publications help marketers to </a:t>
            </a:r>
            <a:r>
              <a:rPr lang="en-US" u="sng" dirty="0">
                <a:solidFill>
                  <a:srgbClr val="000000"/>
                </a:solidFill>
                <a:sym typeface="Wingdings" pitchFamily="2" charset="2"/>
              </a:rPr>
              <a:t>learn what government wants</a:t>
            </a:r>
            <a:r>
              <a:rPr lang="en-US" dirty="0">
                <a:solidFill>
                  <a:srgbClr val="000000"/>
                </a:solidFill>
                <a:sym typeface="Wingdings" pitchFamily="2" charset="2"/>
              </a:rPr>
              <a:t> to buy.</a:t>
            </a:r>
          </a:p>
          <a:p>
            <a:pPr>
              <a:buFont typeface="Arial" pitchFamily="34" charset="0"/>
              <a:buNone/>
              <a:defRPr/>
            </a:pPr>
            <a:r>
              <a:rPr lang="en-US" b="1" dirty="0">
                <a:solidFill>
                  <a:srgbClr val="000000"/>
                </a:solidFill>
                <a:sym typeface="Wingdings" pitchFamily="2" charset="2"/>
              </a:rPr>
              <a:t> </a:t>
            </a:r>
            <a:r>
              <a:rPr lang="en-US" dirty="0">
                <a:solidFill>
                  <a:srgbClr val="000000"/>
                </a:solidFill>
                <a:sym typeface="Wingdings" pitchFamily="2" charset="2"/>
              </a:rPr>
              <a:t>In </a:t>
            </a:r>
            <a:r>
              <a:rPr lang="en-US" u="sng" dirty="0">
                <a:solidFill>
                  <a:srgbClr val="000000"/>
                </a:solidFill>
                <a:sym typeface="Wingdings" pitchFamily="2" charset="2"/>
              </a:rPr>
              <a:t>dealing with foreign governments</a:t>
            </a:r>
            <a:r>
              <a:rPr lang="en-US" dirty="0">
                <a:solidFill>
                  <a:srgbClr val="000000"/>
                </a:solidFill>
                <a:sym typeface="Wingdings" pitchFamily="2" charset="2"/>
              </a:rPr>
              <a:t>, information is less available, and there may be significant obstacles that favor a domestic supplier.</a:t>
            </a:r>
          </a:p>
          <a:p>
            <a:pPr>
              <a:buFont typeface="Arial" pitchFamily="34" charset="0"/>
              <a:buNone/>
              <a:defRPr/>
            </a:pPr>
            <a:r>
              <a:rPr lang="en-US" b="1" dirty="0">
                <a:solidFill>
                  <a:srgbClr val="000000"/>
                </a:solidFill>
                <a:sym typeface="Wingdings" pitchFamily="2" charset="2"/>
              </a:rPr>
              <a:t> </a:t>
            </a:r>
            <a:r>
              <a:rPr lang="en-US" u="sng" dirty="0">
                <a:solidFill>
                  <a:srgbClr val="000000"/>
                </a:solidFill>
                <a:sym typeface="Wingdings" pitchFamily="2" charset="2"/>
              </a:rPr>
              <a:t>Is it unethical to buy help</a:t>
            </a:r>
            <a:r>
              <a:rPr lang="en-US" dirty="0">
                <a:solidFill>
                  <a:srgbClr val="000000"/>
                </a:solidFill>
                <a:sym typeface="Wingdings" pitchFamily="2" charset="2"/>
              </a:rPr>
              <a:t> in dealing with foreign governments?</a:t>
            </a:r>
            <a:r>
              <a:rPr lang="en-US" b="1" dirty="0">
                <a:solidFill>
                  <a:srgbClr val="000000"/>
                </a:solidFill>
                <a:sym typeface="Wingdings" pitchFamily="2" charset="2"/>
              </a:rPr>
              <a:t> </a:t>
            </a:r>
          </a:p>
          <a:p>
            <a:pPr lvl="1">
              <a:buFont typeface="Arial" pitchFamily="34" charset="0"/>
              <a:buChar char="•"/>
              <a:defRPr/>
            </a:pPr>
            <a:r>
              <a:rPr lang="en-US" dirty="0">
                <a:solidFill>
                  <a:srgbClr val="000000"/>
                </a:solidFill>
              </a:rPr>
              <a:t> Not in some countries.</a:t>
            </a:r>
          </a:p>
          <a:p>
            <a:pPr lvl="1">
              <a:buFont typeface="Arial" pitchFamily="34" charset="0"/>
              <a:buNone/>
              <a:defRPr/>
            </a:pPr>
            <a:r>
              <a:rPr lang="en-US" b="1" dirty="0">
                <a:solidFill>
                  <a:srgbClr val="000000"/>
                </a:solidFill>
                <a:sym typeface="Wingdings" pitchFamily="2" charset="2"/>
              </a:rPr>
              <a:t> </a:t>
            </a:r>
            <a:r>
              <a:rPr lang="en-US" dirty="0">
                <a:solidFill>
                  <a:srgbClr val="000000"/>
                </a:solidFill>
              </a:rPr>
              <a:t>In the United</a:t>
            </a:r>
            <a:r>
              <a:rPr lang="en-US" baseline="0" dirty="0">
                <a:solidFill>
                  <a:srgbClr val="000000"/>
                </a:solidFill>
              </a:rPr>
              <a:t> States</a:t>
            </a:r>
            <a:r>
              <a:rPr lang="en-US" dirty="0">
                <a:solidFill>
                  <a:srgbClr val="000000"/>
                </a:solidFill>
              </a:rPr>
              <a:t>, the </a:t>
            </a:r>
            <a:r>
              <a:rPr lang="en-US" u="sng" dirty="0">
                <a:solidFill>
                  <a:srgbClr val="000000"/>
                </a:solidFill>
              </a:rPr>
              <a:t>Foreign Corrupt Practices Act (FCPA)</a:t>
            </a:r>
            <a:r>
              <a:rPr lang="en-US" dirty="0">
                <a:solidFill>
                  <a:srgbClr val="000000"/>
                </a:solidFill>
              </a:rPr>
              <a:t> prohibits U.S. firms from paying bribes to foreign officials.</a:t>
            </a:r>
            <a:endParaRPr lang="en-US" b="1" dirty="0">
              <a:solidFill>
                <a:srgbClr val="000000"/>
              </a:solidFill>
              <a:sym typeface="Wingdings" pitchFamily="2" charset="2"/>
            </a:endParaRPr>
          </a:p>
        </p:txBody>
      </p:sp>
      <p:sp>
        <p:nvSpPr>
          <p:cNvPr id="89092" name="Text Box 4"/>
          <p:cNvSpPr txBox="1">
            <a:spLocks noChangeArrowheads="1"/>
          </p:cNvSpPr>
          <p:nvPr/>
        </p:nvSpPr>
        <p:spPr bwMode="auto">
          <a:xfrm>
            <a:off x="4038600" y="609600"/>
            <a:ext cx="2582863" cy="142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1236631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522288" y="549275"/>
            <a:ext cx="3216275" cy="2413000"/>
          </a:xfrm>
          <a:ln/>
        </p:spPr>
      </p:sp>
      <p:sp>
        <p:nvSpPr>
          <p:cNvPr id="92163" name="Rectangle 3"/>
          <p:cNvSpPr>
            <a:spLocks noGrp="1" noChangeArrowheads="1"/>
          </p:cNvSpPr>
          <p:nvPr>
            <p:ph type="body" idx="1"/>
          </p:nvPr>
        </p:nvSpPr>
        <p:spPr>
          <a:xfrm>
            <a:off x="192088" y="3127374"/>
            <a:ext cx="6510337"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sz="1100" b="1" dirty="0">
                <a:solidFill>
                  <a:srgbClr val="000000"/>
                </a:solidFill>
                <a:sym typeface="Wingdings" pitchFamily="2" charset="2"/>
              </a:rPr>
              <a:t>Summary Overview</a:t>
            </a:r>
          </a:p>
          <a:p>
            <a:pPr>
              <a:lnSpc>
                <a:spcPct val="80000"/>
              </a:lnSpc>
            </a:pPr>
            <a:r>
              <a:rPr lang="en-US" sz="1100" dirty="0">
                <a:solidFill>
                  <a:srgbClr val="000000"/>
                </a:solidFill>
                <a:sym typeface="Wingdings" pitchFamily="2" charset="2"/>
              </a:rPr>
              <a:t>These are key terms you should be familiar with based upon the material in this presentation.</a:t>
            </a:r>
          </a:p>
          <a:p>
            <a:pPr>
              <a:lnSpc>
                <a:spcPct val="80000"/>
              </a:lnSpc>
            </a:pPr>
            <a:endParaRPr lang="en-US" sz="1100" dirty="0">
              <a:solidFill>
                <a:srgbClr val="000000"/>
              </a:solidFill>
              <a:sym typeface="Wingdings" pitchFamily="2" charset="2"/>
            </a:endParaRPr>
          </a:p>
          <a:p>
            <a:pPr>
              <a:lnSpc>
                <a:spcPct val="80000"/>
              </a:lnSpc>
            </a:pPr>
            <a:r>
              <a:rPr lang="en-US" sz="1100" b="1" dirty="0">
                <a:solidFill>
                  <a:srgbClr val="000000"/>
                </a:solidFill>
                <a:sym typeface="Wingdings" pitchFamily="2" charset="2"/>
              </a:rPr>
              <a:t>Key Issues</a:t>
            </a:r>
            <a:r>
              <a:rPr lang="en-US" sz="1100" b="1" u="sng" dirty="0">
                <a:solidFill>
                  <a:srgbClr val="000000"/>
                </a:solidFill>
                <a:sym typeface="Wingdings" pitchFamily="2" charset="2"/>
              </a:rPr>
              <a:t> </a:t>
            </a:r>
          </a:p>
          <a:p>
            <a:pPr>
              <a:lnSpc>
                <a:spcPct val="80000"/>
              </a:lnSpc>
            </a:pPr>
            <a:r>
              <a:rPr lang="en-US" sz="1100" u="sng" dirty="0">
                <a:solidFill>
                  <a:srgbClr val="000000"/>
                </a:solidFill>
                <a:sym typeface="Wingdings" pitchFamily="2" charset="2"/>
              </a:rPr>
              <a:t>Business and organizational customers</a:t>
            </a:r>
            <a:r>
              <a:rPr lang="en-US" sz="1100" dirty="0">
                <a:solidFill>
                  <a:srgbClr val="000000"/>
                </a:solidFill>
                <a:sym typeface="Wingdings" pitchFamily="2" charset="2"/>
              </a:rPr>
              <a:t>: any buyers who buy for resale or to produce other goods and services.</a:t>
            </a:r>
          </a:p>
          <a:p>
            <a:pPr>
              <a:lnSpc>
                <a:spcPct val="80000"/>
              </a:lnSpc>
            </a:pPr>
            <a:r>
              <a:rPr lang="en-US" sz="1100" u="sng" dirty="0">
                <a:solidFill>
                  <a:srgbClr val="000000"/>
                </a:solidFill>
                <a:sym typeface="Wingdings" pitchFamily="2" charset="2"/>
              </a:rPr>
              <a:t>Purchasing managers</a:t>
            </a:r>
            <a:r>
              <a:rPr lang="en-US" sz="1100" dirty="0">
                <a:solidFill>
                  <a:srgbClr val="000000"/>
                </a:solidFill>
                <a:sym typeface="Wingdings" pitchFamily="2" charset="2"/>
              </a:rPr>
              <a:t>: buying specialists for their employers.</a:t>
            </a:r>
          </a:p>
          <a:p>
            <a:pPr>
              <a:lnSpc>
                <a:spcPct val="80000"/>
              </a:lnSpc>
            </a:pPr>
            <a:r>
              <a:rPr lang="en-US" sz="1100" u="sng" dirty="0">
                <a:solidFill>
                  <a:srgbClr val="000000"/>
                </a:solidFill>
                <a:sym typeface="Wingdings" pitchFamily="2" charset="2"/>
              </a:rPr>
              <a:t>Multiple buying influence</a:t>
            </a:r>
            <a:r>
              <a:rPr lang="en-US" sz="1100" dirty="0">
                <a:solidFill>
                  <a:srgbClr val="000000"/>
                </a:solidFill>
                <a:sym typeface="Wingdings" pitchFamily="2" charset="2"/>
              </a:rPr>
              <a:t>: several people share in making a purchase decision--perhaps even top management.</a:t>
            </a:r>
          </a:p>
          <a:p>
            <a:pPr>
              <a:lnSpc>
                <a:spcPct val="80000"/>
              </a:lnSpc>
            </a:pPr>
            <a:r>
              <a:rPr lang="en-US" sz="1100" u="sng" dirty="0">
                <a:solidFill>
                  <a:srgbClr val="000000"/>
                </a:solidFill>
                <a:sym typeface="Wingdings" pitchFamily="2" charset="2"/>
              </a:rPr>
              <a:t>Buying center</a:t>
            </a:r>
            <a:r>
              <a:rPr lang="en-US" sz="1100" dirty="0">
                <a:solidFill>
                  <a:srgbClr val="000000"/>
                </a:solidFill>
                <a:sym typeface="Wingdings" pitchFamily="2" charset="2"/>
              </a:rPr>
              <a:t>: all the people who participate in or influence a purchase.</a:t>
            </a:r>
          </a:p>
          <a:p>
            <a:pPr>
              <a:lnSpc>
                <a:spcPct val="80000"/>
              </a:lnSpc>
            </a:pPr>
            <a:r>
              <a:rPr lang="en-US" sz="1100" u="sng" dirty="0">
                <a:solidFill>
                  <a:srgbClr val="000000"/>
                </a:solidFill>
                <a:sym typeface="Wingdings" pitchFamily="2" charset="2"/>
              </a:rPr>
              <a:t>Requisition</a:t>
            </a:r>
            <a:r>
              <a:rPr lang="en-US" sz="1100" dirty="0">
                <a:solidFill>
                  <a:srgbClr val="000000"/>
                </a:solidFill>
                <a:sym typeface="Wingdings" pitchFamily="2" charset="2"/>
              </a:rPr>
              <a:t>: a request to buy something.</a:t>
            </a:r>
          </a:p>
          <a:p>
            <a:pPr>
              <a:lnSpc>
                <a:spcPct val="80000"/>
              </a:lnSpc>
            </a:pPr>
            <a:r>
              <a:rPr lang="en-US" sz="1100" u="sng" dirty="0">
                <a:solidFill>
                  <a:srgbClr val="000000"/>
                </a:solidFill>
                <a:sym typeface="Wingdings" pitchFamily="2" charset="2"/>
              </a:rPr>
              <a:t>Purchasing specifications</a:t>
            </a:r>
            <a:r>
              <a:rPr lang="en-US" sz="1100" dirty="0">
                <a:solidFill>
                  <a:srgbClr val="000000"/>
                </a:solidFill>
                <a:sym typeface="Wingdings" pitchFamily="2" charset="2"/>
              </a:rPr>
              <a:t>: a written or electronic description of what a firm wants to buy.</a:t>
            </a:r>
          </a:p>
          <a:p>
            <a:pPr>
              <a:lnSpc>
                <a:spcPct val="80000"/>
              </a:lnSpc>
            </a:pPr>
            <a:r>
              <a:rPr lang="en-US" sz="1100" u="sng" dirty="0">
                <a:solidFill>
                  <a:srgbClr val="000000"/>
                </a:solidFill>
                <a:sym typeface="Wingdings" pitchFamily="2" charset="2"/>
              </a:rPr>
              <a:t>New-task buying</a:t>
            </a:r>
            <a:r>
              <a:rPr lang="en-US" sz="1100" dirty="0">
                <a:solidFill>
                  <a:srgbClr val="000000"/>
                </a:solidFill>
                <a:sym typeface="Wingdings" pitchFamily="2" charset="2"/>
              </a:rPr>
              <a:t>: when an organization has a new need and the buyer wants a great deal of information.</a:t>
            </a:r>
          </a:p>
          <a:p>
            <a:pPr>
              <a:lnSpc>
                <a:spcPct val="80000"/>
              </a:lnSpc>
            </a:pPr>
            <a:r>
              <a:rPr lang="en-US" sz="1100" u="sng" dirty="0">
                <a:solidFill>
                  <a:srgbClr val="000000"/>
                </a:solidFill>
                <a:sym typeface="Wingdings" pitchFamily="2" charset="2"/>
              </a:rPr>
              <a:t>Straight rebuy</a:t>
            </a:r>
            <a:r>
              <a:rPr lang="en-US" sz="1100" dirty="0">
                <a:solidFill>
                  <a:srgbClr val="000000"/>
                </a:solidFill>
                <a:sym typeface="Wingdings" pitchFamily="2" charset="2"/>
              </a:rPr>
              <a:t>: a routine repurchase that may have been made many times before.</a:t>
            </a:r>
          </a:p>
          <a:p>
            <a:pPr fontAlgn="base"/>
            <a:r>
              <a:rPr lang="en-US" sz="1100" b="0" i="0" u="sng" kern="1200" dirty="0">
                <a:solidFill>
                  <a:schemeClr val="tx1"/>
                </a:solidFill>
                <a:effectLst/>
                <a:latin typeface="Arial" pitchFamily="34" charset="0"/>
                <a:cs typeface="Arial" pitchFamily="34" charset="0"/>
              </a:rPr>
              <a:t>White paper: </a:t>
            </a:r>
            <a:r>
              <a:rPr lang="en-US" sz="1100" b="0" i="0" kern="1200" dirty="0">
                <a:solidFill>
                  <a:schemeClr val="tx1"/>
                </a:solidFill>
                <a:effectLst/>
                <a:latin typeface="Arial" pitchFamily="34" charset="0"/>
                <a:cs typeface="Arial" pitchFamily="34" charset="0"/>
              </a:rPr>
              <a:t>An authoritative report or guide that addresses important issues in an industry and offers solutions.</a:t>
            </a:r>
            <a:endParaRPr lang="en-US" sz="1100" u="sng" dirty="0">
              <a:solidFill>
                <a:srgbClr val="000000"/>
              </a:solidFill>
              <a:sym typeface="Wingdings" pitchFamily="2" charset="2"/>
            </a:endParaRPr>
          </a:p>
          <a:p>
            <a:pPr>
              <a:lnSpc>
                <a:spcPct val="80000"/>
              </a:lnSpc>
            </a:pPr>
            <a:r>
              <a:rPr lang="en-US" sz="1100" u="sng" dirty="0">
                <a:solidFill>
                  <a:srgbClr val="000000"/>
                </a:solidFill>
                <a:sym typeface="Wingdings" pitchFamily="2" charset="2"/>
              </a:rPr>
              <a:t>Modified rebuy</a:t>
            </a:r>
            <a:r>
              <a:rPr lang="en-US" sz="1100" dirty="0">
                <a:solidFill>
                  <a:srgbClr val="000000"/>
                </a:solidFill>
                <a:sym typeface="Wingdings" pitchFamily="2" charset="2"/>
              </a:rPr>
              <a:t>: the in-between process where some review of the buying situation is done — though not as much as in new-task buying or as little as in straight rebuys.</a:t>
            </a:r>
          </a:p>
          <a:p>
            <a:pPr>
              <a:lnSpc>
                <a:spcPct val="80000"/>
              </a:lnSpc>
            </a:pPr>
            <a:r>
              <a:rPr lang="en-US" sz="1100" u="sng" dirty="0">
                <a:solidFill>
                  <a:srgbClr val="000000"/>
                </a:solidFill>
                <a:sym typeface="Wingdings" pitchFamily="2" charset="2"/>
              </a:rPr>
              <a:t>Competitive bid</a:t>
            </a:r>
            <a:r>
              <a:rPr lang="en-US" sz="1100" dirty="0">
                <a:solidFill>
                  <a:srgbClr val="000000"/>
                </a:solidFill>
                <a:sym typeface="Wingdings" pitchFamily="2" charset="2"/>
              </a:rPr>
              <a:t>: terms of sale offered by different suppliers in response to the buyer's purchase specifications.</a:t>
            </a:r>
          </a:p>
          <a:p>
            <a:pPr>
              <a:lnSpc>
                <a:spcPct val="80000"/>
              </a:lnSpc>
            </a:pPr>
            <a:r>
              <a:rPr lang="en-US" sz="1100" u="sng" dirty="0">
                <a:solidFill>
                  <a:srgbClr val="000000"/>
                </a:solidFill>
                <a:sym typeface="Wingdings" pitchFamily="2" charset="2"/>
              </a:rPr>
              <a:t>Vendor analysis</a:t>
            </a:r>
            <a:r>
              <a:rPr lang="en-US" sz="1100" dirty="0">
                <a:solidFill>
                  <a:srgbClr val="000000"/>
                </a:solidFill>
                <a:sym typeface="Wingdings" pitchFamily="2" charset="2"/>
              </a:rPr>
              <a:t>: formal rating of suppliers on all relevant areas of performance.</a:t>
            </a:r>
          </a:p>
          <a:p>
            <a:pPr>
              <a:lnSpc>
                <a:spcPct val="80000"/>
              </a:lnSpc>
            </a:pPr>
            <a:r>
              <a:rPr lang="en-US" sz="1100" u="sng" dirty="0">
                <a:solidFill>
                  <a:srgbClr val="000000"/>
                </a:solidFill>
                <a:sym typeface="Wingdings" pitchFamily="2" charset="2"/>
              </a:rPr>
              <a:t>Just-in-time delivery</a:t>
            </a:r>
            <a:r>
              <a:rPr lang="en-US" sz="1100" dirty="0">
                <a:solidFill>
                  <a:srgbClr val="000000"/>
                </a:solidFill>
                <a:sym typeface="Wingdings" pitchFamily="2" charset="2"/>
              </a:rPr>
              <a:t>: reliably getting products there </a:t>
            </a:r>
            <a:r>
              <a:rPr lang="en-US" sz="1100" i="1" dirty="0">
                <a:solidFill>
                  <a:srgbClr val="000000"/>
                </a:solidFill>
                <a:sym typeface="Wingdings" pitchFamily="2" charset="2"/>
              </a:rPr>
              <a:t>just</a:t>
            </a:r>
            <a:r>
              <a:rPr lang="en-US" sz="1100" dirty="0">
                <a:solidFill>
                  <a:srgbClr val="000000"/>
                </a:solidFill>
                <a:sym typeface="Wingdings" pitchFamily="2" charset="2"/>
              </a:rPr>
              <a:t> before the customer needs them.</a:t>
            </a:r>
            <a:r>
              <a:rPr lang="en-US" sz="1100" u="sng" dirty="0">
                <a:solidFill>
                  <a:srgbClr val="000000"/>
                </a:solidFill>
                <a:sym typeface="Wingdings" pitchFamily="2" charset="2"/>
              </a:rPr>
              <a:t> </a:t>
            </a:r>
          </a:p>
          <a:p>
            <a:pPr>
              <a:lnSpc>
                <a:spcPct val="80000"/>
              </a:lnSpc>
            </a:pPr>
            <a:r>
              <a:rPr lang="en-US" sz="1100" u="sng" dirty="0">
                <a:solidFill>
                  <a:srgbClr val="000000"/>
                </a:solidFill>
                <a:sym typeface="Wingdings" pitchFamily="2" charset="2"/>
              </a:rPr>
              <a:t>Negotiated contract buying</a:t>
            </a:r>
            <a:r>
              <a:rPr lang="en-US" sz="1100" dirty="0">
                <a:solidFill>
                  <a:srgbClr val="000000"/>
                </a:solidFill>
                <a:sym typeface="Wingdings" pitchFamily="2" charset="2"/>
              </a:rPr>
              <a:t>: agreeing to a contract that allows for changes in the purchase arrangements.</a:t>
            </a:r>
          </a:p>
          <a:p>
            <a:pPr>
              <a:lnSpc>
                <a:spcPct val="80000"/>
              </a:lnSpc>
            </a:pPr>
            <a:r>
              <a:rPr lang="en-US" sz="1100" u="sng" dirty="0">
                <a:solidFill>
                  <a:srgbClr val="000000"/>
                </a:solidFill>
                <a:sym typeface="Wingdings" pitchFamily="2" charset="2"/>
              </a:rPr>
              <a:t>Outsource</a:t>
            </a:r>
            <a:r>
              <a:rPr lang="en-US" sz="1100" dirty="0">
                <a:solidFill>
                  <a:srgbClr val="000000"/>
                </a:solidFill>
                <a:sym typeface="Wingdings" pitchFamily="2" charset="2"/>
              </a:rPr>
              <a:t>: contract with an outside firm to produce goods or services rather than to produce them internally.</a:t>
            </a:r>
            <a:endParaRPr lang="en-US" sz="1100" u="sng" dirty="0">
              <a:solidFill>
                <a:srgbClr val="000000"/>
              </a:solidFill>
              <a:sym typeface="Wingdings" pitchFamily="2" charset="2"/>
            </a:endParaRPr>
          </a:p>
          <a:p>
            <a:pPr>
              <a:lnSpc>
                <a:spcPct val="80000"/>
              </a:lnSpc>
            </a:pPr>
            <a:r>
              <a:rPr lang="en-US" sz="1100" u="sng" dirty="0">
                <a:solidFill>
                  <a:srgbClr val="000000"/>
                </a:solidFill>
                <a:sym typeface="Wingdings" pitchFamily="2" charset="2"/>
              </a:rPr>
              <a:t>North American Industry Classification System (NAICS) codes</a:t>
            </a:r>
            <a:r>
              <a:rPr lang="en-US" sz="1100" dirty="0">
                <a:solidFill>
                  <a:srgbClr val="000000"/>
                </a:solidFill>
                <a:sym typeface="Wingdings" pitchFamily="2" charset="2"/>
              </a:rPr>
              <a:t>: codes used to identify groups of firms in similar lines of business.</a:t>
            </a:r>
          </a:p>
          <a:p>
            <a:pPr>
              <a:lnSpc>
                <a:spcPct val="80000"/>
              </a:lnSpc>
            </a:pPr>
            <a:r>
              <a:rPr lang="en-US" sz="1100" u="sng" dirty="0">
                <a:solidFill>
                  <a:srgbClr val="000000"/>
                </a:solidFill>
                <a:sym typeface="Wingdings" pitchFamily="2" charset="2"/>
              </a:rPr>
              <a:t>Foreign Corrupt Practices Act</a:t>
            </a:r>
            <a:r>
              <a:rPr lang="en-US" sz="1100" dirty="0">
                <a:solidFill>
                  <a:srgbClr val="000000"/>
                </a:solidFill>
                <a:sym typeface="Wingdings" pitchFamily="2" charset="2"/>
              </a:rPr>
              <a:t>: a law passed by the U.S. Congress in 1977 that prohibits U.S. firms from paying bribes to foreign officials.</a:t>
            </a:r>
          </a:p>
          <a:p>
            <a:pPr>
              <a:lnSpc>
                <a:spcPct val="80000"/>
              </a:lnSpc>
            </a:pPr>
            <a:endParaRPr lang="en-US" sz="1100" dirty="0">
              <a:solidFill>
                <a:srgbClr val="000000"/>
              </a:solidFill>
              <a:sym typeface="Wingdings" pitchFamily="2" charset="2"/>
            </a:endParaRPr>
          </a:p>
          <a:p>
            <a:pPr>
              <a:lnSpc>
                <a:spcPct val="80000"/>
              </a:lnSpc>
            </a:pPr>
            <a:endParaRPr lang="en-US" sz="1100" b="1" dirty="0">
              <a:solidFill>
                <a:srgbClr val="000000"/>
              </a:solidFill>
              <a:sym typeface="Wingdings" pitchFamily="2" charset="2"/>
            </a:endParaRPr>
          </a:p>
          <a:p>
            <a:pPr>
              <a:lnSpc>
                <a:spcPct val="80000"/>
              </a:lnSpc>
            </a:pPr>
            <a:endParaRPr lang="en-US" sz="1100" b="1" dirty="0">
              <a:solidFill>
                <a:srgbClr val="000000"/>
              </a:solidFill>
              <a:sym typeface="Wingdings" pitchFamily="2" charset="2"/>
            </a:endParaRPr>
          </a:p>
        </p:txBody>
      </p:sp>
      <p:sp>
        <p:nvSpPr>
          <p:cNvPr id="92164" name="Text Box 3"/>
          <p:cNvSpPr txBox="1">
            <a:spLocks noChangeArrowheads="1"/>
          </p:cNvSpPr>
          <p:nvPr/>
        </p:nvSpPr>
        <p:spPr bwMode="auto">
          <a:xfrm>
            <a:off x="4114800" y="661988"/>
            <a:ext cx="2436813" cy="108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31863" eaLnBrk="0" hangingPunct="0">
              <a:defRPr sz="3600">
                <a:solidFill>
                  <a:schemeClr val="tx1"/>
                </a:solidFill>
                <a:latin typeface="Arial" pitchFamily="34" charset="0"/>
                <a:cs typeface="Arial" pitchFamily="34" charset="0"/>
              </a:defRPr>
            </a:lvl1pPr>
            <a:lvl2pPr marL="742950" indent="-285750" defTabSz="931863" eaLnBrk="0" hangingPunct="0">
              <a:defRPr sz="3600">
                <a:solidFill>
                  <a:schemeClr val="tx1"/>
                </a:solidFill>
                <a:latin typeface="Arial" pitchFamily="34" charset="0"/>
                <a:cs typeface="Arial" pitchFamily="34" charset="0"/>
              </a:defRPr>
            </a:lvl2pPr>
            <a:lvl3pPr marL="1143000" indent="-228600" defTabSz="931863" eaLnBrk="0" hangingPunct="0">
              <a:defRPr sz="3600">
                <a:solidFill>
                  <a:schemeClr val="tx1"/>
                </a:solidFill>
                <a:latin typeface="Arial" pitchFamily="34" charset="0"/>
                <a:cs typeface="Arial" pitchFamily="34" charset="0"/>
              </a:defRPr>
            </a:lvl3pPr>
            <a:lvl4pPr marL="1600200" indent="-228600" defTabSz="931863" eaLnBrk="0" hangingPunct="0">
              <a:defRPr sz="3600">
                <a:solidFill>
                  <a:schemeClr val="tx1"/>
                </a:solidFill>
                <a:latin typeface="Arial" pitchFamily="34" charset="0"/>
                <a:cs typeface="Arial" pitchFamily="34" charset="0"/>
              </a:defRPr>
            </a:lvl4pPr>
            <a:lvl5pPr marL="2057400" indent="-228600" defTabSz="931863" eaLnBrk="0" hangingPunct="0">
              <a:defRPr sz="3600">
                <a:solidFill>
                  <a:schemeClr val="tx1"/>
                </a:solidFill>
                <a:latin typeface="Arial" pitchFamily="34" charset="0"/>
                <a:cs typeface="Arial" pitchFamily="34" charset="0"/>
              </a:defRPr>
            </a:lvl5pPr>
            <a:lvl6pPr marL="25146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400" b="1" baseline="-25000" dirty="0">
                <a:solidFill>
                  <a:srgbClr val="000000"/>
                </a:solidFill>
              </a:rPr>
              <a:t>This slide refers to boldfaced terms appearing in Chapter 6.</a:t>
            </a:r>
          </a:p>
        </p:txBody>
      </p:sp>
    </p:spTree>
    <p:extLst>
      <p:ext uri="{BB962C8B-B14F-4D97-AF65-F5344CB8AC3E}">
        <p14:creationId xmlns:p14="http://schemas.microsoft.com/office/powerpoint/2010/main" val="11871781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2/25/19</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2/25/19</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2/25/19</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2/25/19</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2/25/19</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2/25/19</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2/25/19</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2/25/19</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2/25/19</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2/25/19</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www.viddler.com/embed/39ac2e62/?f=1&amp;autoplay=0&amp;player=simple&amp;&amp;disablebranding=0"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www.viddler.com/embed/8f9842e4/?f=1&amp;autoplay=0&amp;player=simple&amp;&amp;disablebranding=0"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7.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0.xml"/><Relationship Id="rId5" Type="http://schemas.microsoft.com/office/2007/relationships/hdphoto" Target="../media/hdphoto1.wdp"/><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hyperlink" Target="http://www.viddler.com/embed/a03fd738/?f=1&amp;autoplay=0&amp;player=simple&amp;&amp;disablebranding=0"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hyperlink" Target="http://www.viddler.com/embed/dc12d1d6/?f=1&amp;autoplay=0&amp;player=simple&amp;&amp;disablebranding=0"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2.xml"/><Relationship Id="rId4" Type="http://schemas.openxmlformats.org/officeDocument/2006/relationships/image" Target="../media/image9.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23.xml"/><Relationship Id="rId4" Type="http://schemas.openxmlformats.org/officeDocument/2006/relationships/image" Target="../media/image10.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24.xml"/><Relationship Id="rId4" Type="http://schemas.openxmlformats.org/officeDocument/2006/relationships/image" Target="../media/image11.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25.xml"/></Relationships>
</file>

<file path=ppt/slides/_rels/slide31.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notesSlide" Target="../notesSlides/notesSlide31.xml"/><Relationship Id="rId7" Type="http://schemas.openxmlformats.org/officeDocument/2006/relationships/image" Target="../media/image15.jpeg"/><Relationship Id="rId2" Type="http://schemas.openxmlformats.org/officeDocument/2006/relationships/slideLayout" Target="../slideLayouts/slideLayout5.xml"/><Relationship Id="rId1" Type="http://schemas.openxmlformats.org/officeDocument/2006/relationships/tags" Target="../tags/tag2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27.xml"/><Relationship Id="rId4" Type="http://schemas.openxmlformats.org/officeDocument/2006/relationships/image" Target="../media/image18.jpe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28.xml"/><Relationship Id="rId4" Type="http://schemas.openxmlformats.org/officeDocument/2006/relationships/image" Target="../media/image20.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ags" Target="../tags/tag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Chapter 6</a:t>
            </a:r>
          </a:p>
        </p:txBody>
      </p:sp>
      <p:sp>
        <p:nvSpPr>
          <p:cNvPr id="7" name="Subtitle 6"/>
          <p:cNvSpPr>
            <a:spLocks noGrp="1"/>
          </p:cNvSpPr>
          <p:nvPr>
            <p:ph type="subTitle" idx="1"/>
          </p:nvPr>
        </p:nvSpPr>
        <p:spPr>
          <a:xfrm>
            <a:off x="5486400" y="2250280"/>
            <a:ext cx="3117056" cy="3312320"/>
          </a:xfrm>
        </p:spPr>
        <p:txBody>
          <a:bodyPr>
            <a:normAutofit/>
          </a:bodyPr>
          <a:lstStyle/>
          <a:p>
            <a:r>
              <a:rPr lang="en-US" dirty="0"/>
              <a:t>Business and Organizational Customers and Their Buying Behavior</a:t>
            </a:r>
          </a:p>
          <a:p>
            <a:endParaRPr lang="en-US" dirty="0"/>
          </a:p>
        </p:txBody>
      </p:sp>
    </p:spTree>
    <p:custDataLst>
      <p:tags r:id="rId1"/>
    </p:custDataLst>
    <p:extLst>
      <p:ext uri="{BB962C8B-B14F-4D97-AF65-F5344CB8AC3E}">
        <p14:creationId xmlns:p14="http://schemas.microsoft.com/office/powerpoint/2010/main" val="1528288890"/>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p:txBody>
          <a:bodyPr>
            <a:normAutofit lnSpcReduction="10000"/>
          </a:bodyPr>
          <a:lstStyle/>
          <a:p>
            <a:pPr marL="514350" indent="-514350">
              <a:buFont typeface="+mj-lt"/>
              <a:buAutoNum type="arabicPeriod"/>
            </a:pPr>
            <a:r>
              <a:rPr lang="en-US" dirty="0"/>
              <a:t>name and give examples of the different types of business and organizational buyers.</a:t>
            </a:r>
          </a:p>
          <a:p>
            <a:pPr marL="514350"/>
            <a:r>
              <a:rPr lang="en-US" dirty="0"/>
              <a:t>describe how organizational and business markets differ from consumer markets.</a:t>
            </a:r>
          </a:p>
          <a:p>
            <a:pPr marL="514350"/>
            <a:r>
              <a:rPr lang="en-US" dirty="0"/>
              <a:t>describe each step in the model of organizational/business buying.</a:t>
            </a:r>
          </a:p>
          <a:p>
            <a:pPr marL="514350"/>
            <a:r>
              <a:rPr lang="en-US" dirty="0"/>
              <a:t>explain the different types of buying processes.</a:t>
            </a:r>
          </a:p>
        </p:txBody>
      </p:sp>
    </p:spTree>
    <p:custDataLst>
      <p:tags r:id="rId1"/>
    </p:custDataLst>
    <p:extLst>
      <p:ext uri="{BB962C8B-B14F-4D97-AF65-F5344CB8AC3E}">
        <p14:creationId xmlns:p14="http://schemas.microsoft.com/office/powerpoint/2010/main" val="50331583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60419" name="Rectangle 3"/>
          <p:cNvSpPr>
            <a:spLocks noGrp="1" noChangeArrowheads="1"/>
          </p:cNvSpPr>
          <p:nvPr>
            <p:ph idx="1"/>
          </p:nvPr>
        </p:nvSpPr>
        <p:spPr/>
        <p:txBody>
          <a:bodyPr>
            <a:normAutofit fontScale="92500" lnSpcReduction="10000"/>
          </a:bodyPr>
          <a:lstStyle/>
          <a:p>
            <a:pPr marL="514350" indent="-514350">
              <a:buFont typeface="+mj-lt"/>
              <a:buAutoNum type="arabicPeriod" startAt="5"/>
            </a:pPr>
            <a:r>
              <a:rPr lang="en-US" dirty="0"/>
              <a:t>understand the different types of buyer-seller relationships and their benefits and limitations.</a:t>
            </a:r>
          </a:p>
          <a:p>
            <a:pPr marL="514350" indent="-514350">
              <a:buFont typeface="+mj-lt"/>
              <a:buAutoNum type="arabicPeriod" startAt="5"/>
            </a:pPr>
            <a:r>
              <a:rPr lang="en-US" dirty="0"/>
              <a:t>know about the number and distribution of manufacturers and why they are an important customer group.</a:t>
            </a:r>
          </a:p>
          <a:p>
            <a:pPr marL="514350" indent="-514350">
              <a:buFont typeface="+mj-lt"/>
              <a:buAutoNum type="arabicPeriod" startAt="5"/>
            </a:pPr>
            <a:r>
              <a:rPr lang="en-US" dirty="0"/>
              <a:t>know how buying by service firms, retailers, wholesalers, and governments is similar to—and different from—buying by manufacturers.</a:t>
            </a:r>
          </a:p>
          <a:p>
            <a:pPr marL="514350" indent="-514350">
              <a:buFont typeface="+mj-lt"/>
              <a:buAutoNum type="arabicPeriod" startAt="5"/>
            </a:pPr>
            <a:r>
              <a:rPr lang="en-US" dirty="0"/>
              <a:t>understand important new terms.</a:t>
            </a:r>
          </a:p>
          <a:p>
            <a:pPr marL="514350" indent="-514350">
              <a:buFont typeface="+mj-lt"/>
              <a:buAutoNum type="arabicPeriod" startAt="5"/>
            </a:pPr>
            <a:endParaRPr lang="en-US" dirty="0"/>
          </a:p>
        </p:txBody>
      </p:sp>
    </p:spTree>
    <p:custDataLst>
      <p:tags r:id="rId1"/>
    </p:custDataLst>
    <p:extLst>
      <p:ext uri="{BB962C8B-B14F-4D97-AF65-F5344CB8AC3E}">
        <p14:creationId xmlns:p14="http://schemas.microsoft.com/office/powerpoint/2010/main" val="3359067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wipe(up)">
                                      <p:cBhvr>
                                        <p:cTn id="7" dur="500"/>
                                        <p:tgtEl>
                                          <p:spTgt spid="60419">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0419">
                                            <p:txEl>
                                              <p:pRg st="1" end="1"/>
                                            </p:txEl>
                                          </p:spTgt>
                                        </p:tgtEl>
                                        <p:attrNameLst>
                                          <p:attrName>style.visibility</p:attrName>
                                        </p:attrNameLst>
                                      </p:cBhvr>
                                      <p:to>
                                        <p:strVal val="visible"/>
                                      </p:to>
                                    </p:set>
                                    <p:animEffect transition="in" filter="wipe(up)">
                                      <p:cBhvr>
                                        <p:cTn id="11" dur="500"/>
                                        <p:tgtEl>
                                          <p:spTgt spid="60419">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0419">
                                            <p:txEl>
                                              <p:pRg st="2" end="2"/>
                                            </p:txEl>
                                          </p:spTgt>
                                        </p:tgtEl>
                                        <p:attrNameLst>
                                          <p:attrName>style.visibility</p:attrName>
                                        </p:attrNameLst>
                                      </p:cBhvr>
                                      <p:to>
                                        <p:strVal val="visible"/>
                                      </p:to>
                                    </p:set>
                                    <p:animEffect transition="in" filter="wipe(up)">
                                      <p:cBhvr>
                                        <p:cTn id="15" dur="500"/>
                                        <p:tgtEl>
                                          <p:spTgt spid="60419">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0419">
                                            <p:txEl>
                                              <p:pRg st="3" end="3"/>
                                            </p:txEl>
                                          </p:spTgt>
                                        </p:tgtEl>
                                        <p:attrNameLst>
                                          <p:attrName>style.visibility</p:attrName>
                                        </p:attrNameLst>
                                      </p:cBhvr>
                                      <p:to>
                                        <p:strVal val="visible"/>
                                      </p:to>
                                    </p:set>
                                    <p:animEffect transition="in" filter="wipe(up)">
                                      <p:cBhvr>
                                        <p:cTn id="19" dur="500"/>
                                        <p:tgtEl>
                                          <p:spTgt spid="604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6987"/>
            <a:ext cx="8229600" cy="1398587"/>
          </a:xfrm>
        </p:spPr>
        <p:txBody>
          <a:bodyPr>
            <a:normAutofit/>
          </a:bodyPr>
          <a:lstStyle/>
          <a:p>
            <a:r>
              <a:rPr lang="en-US" sz="3600" dirty="0"/>
              <a:t>Business and Organizational Customers: A Big Opportunity </a:t>
            </a:r>
          </a:p>
        </p:txBody>
      </p:sp>
      <p:sp>
        <p:nvSpPr>
          <p:cNvPr id="22" name="Line 21"/>
          <p:cNvSpPr>
            <a:spLocks noChangeShapeType="1"/>
          </p:cNvSpPr>
          <p:nvPr/>
        </p:nvSpPr>
        <p:spPr bwMode="auto">
          <a:xfrm flipH="1">
            <a:off x="2863850" y="3705225"/>
            <a:ext cx="330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3" name="Line 6"/>
          <p:cNvSpPr>
            <a:spLocks noChangeShapeType="1"/>
          </p:cNvSpPr>
          <p:nvPr/>
        </p:nvSpPr>
        <p:spPr bwMode="auto">
          <a:xfrm>
            <a:off x="3200400" y="3662362"/>
            <a:ext cx="0" cy="12477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grpSp>
        <p:nvGrpSpPr>
          <p:cNvPr id="2" name="Group 56"/>
          <p:cNvGrpSpPr>
            <a:grpSpLocks/>
          </p:cNvGrpSpPr>
          <p:nvPr/>
        </p:nvGrpSpPr>
        <p:grpSpPr bwMode="auto">
          <a:xfrm>
            <a:off x="3184525" y="4398962"/>
            <a:ext cx="5654675" cy="990600"/>
            <a:chOff x="2006" y="2768"/>
            <a:chExt cx="3562" cy="624"/>
          </a:xfrm>
        </p:grpSpPr>
        <p:grpSp>
          <p:nvGrpSpPr>
            <p:cNvPr id="26658" name="Group 50"/>
            <p:cNvGrpSpPr>
              <a:grpSpLocks/>
            </p:cNvGrpSpPr>
            <p:nvPr/>
          </p:nvGrpSpPr>
          <p:grpSpPr bwMode="auto">
            <a:xfrm>
              <a:off x="3589" y="2954"/>
              <a:ext cx="351" cy="242"/>
              <a:chOff x="3445" y="2954"/>
              <a:chExt cx="351" cy="242"/>
            </a:xfrm>
          </p:grpSpPr>
          <p:sp>
            <p:nvSpPr>
              <p:cNvPr id="26662" name="Freeform 3"/>
              <p:cNvSpPr>
                <a:spLocks/>
              </p:cNvSpPr>
              <p:nvPr/>
            </p:nvSpPr>
            <p:spPr bwMode="auto">
              <a:xfrm>
                <a:off x="3700" y="2954"/>
                <a:ext cx="96" cy="242"/>
              </a:xfrm>
              <a:custGeom>
                <a:avLst/>
                <a:gdLst>
                  <a:gd name="T0" fmla="*/ 95 w 96"/>
                  <a:gd name="T1" fmla="*/ 0 h 242"/>
                  <a:gd name="T2" fmla="*/ 0 w 96"/>
                  <a:gd name="T3" fmla="*/ 0 h 242"/>
                  <a:gd name="T4" fmla="*/ 0 w 96"/>
                  <a:gd name="T5" fmla="*/ 241 h 242"/>
                  <a:gd name="T6" fmla="*/ 95 w 96"/>
                  <a:gd name="T7" fmla="*/ 241 h 242"/>
                  <a:gd name="T8" fmla="*/ 0 60000 65536"/>
                  <a:gd name="T9" fmla="*/ 0 60000 65536"/>
                  <a:gd name="T10" fmla="*/ 0 60000 65536"/>
                  <a:gd name="T11" fmla="*/ 0 60000 65536"/>
                  <a:gd name="T12" fmla="*/ 0 w 96"/>
                  <a:gd name="T13" fmla="*/ 0 h 242"/>
                  <a:gd name="T14" fmla="*/ 96 w 96"/>
                  <a:gd name="T15" fmla="*/ 242 h 242"/>
                </a:gdLst>
                <a:ahLst/>
                <a:cxnLst>
                  <a:cxn ang="T8">
                    <a:pos x="T0" y="T1"/>
                  </a:cxn>
                  <a:cxn ang="T9">
                    <a:pos x="T2" y="T3"/>
                  </a:cxn>
                  <a:cxn ang="T10">
                    <a:pos x="T4" y="T5"/>
                  </a:cxn>
                  <a:cxn ang="T11">
                    <a:pos x="T6" y="T7"/>
                  </a:cxn>
                </a:cxnLst>
                <a:rect l="T12" t="T13" r="T14" b="T15"/>
                <a:pathLst>
                  <a:path w="96" h="242">
                    <a:moveTo>
                      <a:pt x="95" y="0"/>
                    </a:moveTo>
                    <a:lnTo>
                      <a:pt x="0" y="0"/>
                    </a:lnTo>
                    <a:lnTo>
                      <a:pt x="0" y="241"/>
                    </a:lnTo>
                    <a:lnTo>
                      <a:pt x="95" y="241"/>
                    </a:lnTo>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b="1" dirty="0">
                  <a:latin typeface="+mn-lt"/>
                </a:endParaRPr>
              </a:p>
            </p:txBody>
          </p:sp>
          <p:sp>
            <p:nvSpPr>
              <p:cNvPr id="26663" name="Line 4"/>
              <p:cNvSpPr>
                <a:spLocks noChangeShapeType="1"/>
              </p:cNvSpPr>
              <p:nvPr/>
            </p:nvSpPr>
            <p:spPr bwMode="auto">
              <a:xfrm flipH="1">
                <a:off x="3445" y="3081"/>
                <a:ext cx="25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grpSp>
        <p:sp>
          <p:nvSpPr>
            <p:cNvPr id="26659" name="Line 5"/>
            <p:cNvSpPr>
              <a:spLocks noChangeShapeType="1"/>
            </p:cNvSpPr>
            <p:nvPr/>
          </p:nvSpPr>
          <p:spPr bwMode="auto">
            <a:xfrm flipH="1">
              <a:off x="2006" y="3085"/>
              <a:ext cx="25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6660" name="AutoShape 7"/>
            <p:cNvSpPr>
              <a:spLocks noChangeArrowheads="1"/>
            </p:cNvSpPr>
            <p:nvPr/>
          </p:nvSpPr>
          <p:spPr bwMode="auto">
            <a:xfrm>
              <a:off x="3936" y="2768"/>
              <a:ext cx="1632" cy="624"/>
            </a:xfrm>
            <a:prstGeom prst="roundRect">
              <a:avLst>
                <a:gd name="adj" fmla="val 23079"/>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115888" indent="-115888" algn="l" eaLnBrk="0" hangingPunct="0">
                <a:buFontTx/>
                <a:buChar char="•"/>
              </a:pPr>
              <a:r>
                <a:rPr lang="en-US" sz="2000" b="1" dirty="0">
                  <a:cs typeface="Arial" pitchFamily="34" charset="0"/>
                </a:rPr>
                <a:t>Federal</a:t>
              </a:r>
            </a:p>
            <a:p>
              <a:pPr marL="115888" indent="-115888" algn="l" eaLnBrk="0" hangingPunct="0">
                <a:buFontTx/>
                <a:buChar char="•"/>
              </a:pPr>
              <a:r>
                <a:rPr lang="en-US" sz="2000" b="1" dirty="0">
                  <a:cs typeface="Arial" pitchFamily="34" charset="0"/>
                </a:rPr>
                <a:t>State and Local</a:t>
              </a:r>
              <a:endParaRPr lang="en-US" altLang="en-US" sz="2400" b="1" dirty="0">
                <a:cs typeface="Arial" pitchFamily="34" charset="0"/>
              </a:endParaRPr>
            </a:p>
          </p:txBody>
        </p:sp>
        <p:sp>
          <p:nvSpPr>
            <p:cNvPr id="26661" name="AutoShape 8"/>
            <p:cNvSpPr>
              <a:spLocks noChangeArrowheads="1"/>
            </p:cNvSpPr>
            <p:nvPr/>
          </p:nvSpPr>
          <p:spPr bwMode="auto">
            <a:xfrm>
              <a:off x="2112" y="2864"/>
              <a:ext cx="1536" cy="432"/>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eaLnBrk="0" hangingPunct="0"/>
              <a:r>
                <a:rPr lang="en-US" sz="2400" b="1" dirty="0">
                  <a:cs typeface="Arial" pitchFamily="34" charset="0"/>
                </a:rPr>
                <a:t>Government Units</a:t>
              </a:r>
              <a:endParaRPr lang="en-US" altLang="en-US" sz="2400" b="1" dirty="0">
                <a:cs typeface="Arial" pitchFamily="34" charset="0"/>
              </a:endParaRPr>
            </a:p>
          </p:txBody>
        </p:sp>
      </p:grpSp>
      <p:grpSp>
        <p:nvGrpSpPr>
          <p:cNvPr id="4" name="Group 55"/>
          <p:cNvGrpSpPr>
            <a:grpSpLocks/>
          </p:cNvGrpSpPr>
          <p:nvPr/>
        </p:nvGrpSpPr>
        <p:grpSpPr bwMode="auto">
          <a:xfrm>
            <a:off x="3194050" y="3205162"/>
            <a:ext cx="5645150" cy="990600"/>
            <a:chOff x="2012" y="2008"/>
            <a:chExt cx="3556" cy="624"/>
          </a:xfrm>
        </p:grpSpPr>
        <p:sp>
          <p:nvSpPr>
            <p:cNvPr id="26652" name="AutoShape 10"/>
            <p:cNvSpPr>
              <a:spLocks noChangeArrowheads="1"/>
            </p:cNvSpPr>
            <p:nvPr/>
          </p:nvSpPr>
          <p:spPr bwMode="auto">
            <a:xfrm>
              <a:off x="3936" y="2008"/>
              <a:ext cx="1632" cy="624"/>
            </a:xfrm>
            <a:prstGeom prst="roundRect">
              <a:avLst>
                <a:gd name="adj" fmla="val 23079"/>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115888" indent="-115888" algn="l" eaLnBrk="0" hangingPunct="0">
                <a:buFontTx/>
                <a:buChar char="•"/>
              </a:pPr>
              <a:r>
                <a:rPr lang="en-US" sz="2000" b="1" dirty="0">
                  <a:cs typeface="Arial" pitchFamily="34" charset="0"/>
                </a:rPr>
                <a:t>Wholesalers</a:t>
              </a:r>
            </a:p>
            <a:p>
              <a:pPr marL="115888" indent="-115888" algn="l" eaLnBrk="0" hangingPunct="0">
                <a:buFontTx/>
                <a:buChar char="•"/>
              </a:pPr>
              <a:r>
                <a:rPr lang="en-US" sz="2000" b="1" dirty="0">
                  <a:cs typeface="Arial" pitchFamily="34" charset="0"/>
                </a:rPr>
                <a:t>Retailers</a:t>
              </a:r>
              <a:endParaRPr lang="en-US" altLang="en-US" sz="2400" b="1" dirty="0">
                <a:cs typeface="Arial" pitchFamily="34" charset="0"/>
              </a:endParaRPr>
            </a:p>
          </p:txBody>
        </p:sp>
        <p:grpSp>
          <p:nvGrpSpPr>
            <p:cNvPr id="26653" name="Group 49"/>
            <p:cNvGrpSpPr>
              <a:grpSpLocks/>
            </p:cNvGrpSpPr>
            <p:nvPr/>
          </p:nvGrpSpPr>
          <p:grpSpPr bwMode="auto">
            <a:xfrm>
              <a:off x="3580" y="2207"/>
              <a:ext cx="351" cy="224"/>
              <a:chOff x="3436" y="2207"/>
              <a:chExt cx="351" cy="224"/>
            </a:xfrm>
          </p:grpSpPr>
          <p:sp>
            <p:nvSpPr>
              <p:cNvPr id="26656" name="Freeform 11"/>
              <p:cNvSpPr>
                <a:spLocks/>
              </p:cNvSpPr>
              <p:nvPr/>
            </p:nvSpPr>
            <p:spPr bwMode="auto">
              <a:xfrm>
                <a:off x="3691" y="2207"/>
                <a:ext cx="96" cy="224"/>
              </a:xfrm>
              <a:custGeom>
                <a:avLst/>
                <a:gdLst>
                  <a:gd name="T0" fmla="*/ 95 w 96"/>
                  <a:gd name="T1" fmla="*/ 0 h 224"/>
                  <a:gd name="T2" fmla="*/ 0 w 96"/>
                  <a:gd name="T3" fmla="*/ 0 h 224"/>
                  <a:gd name="T4" fmla="*/ 0 w 96"/>
                  <a:gd name="T5" fmla="*/ 223 h 224"/>
                  <a:gd name="T6" fmla="*/ 95 w 96"/>
                  <a:gd name="T7" fmla="*/ 223 h 224"/>
                  <a:gd name="T8" fmla="*/ 0 60000 65536"/>
                  <a:gd name="T9" fmla="*/ 0 60000 65536"/>
                  <a:gd name="T10" fmla="*/ 0 60000 65536"/>
                  <a:gd name="T11" fmla="*/ 0 60000 65536"/>
                  <a:gd name="T12" fmla="*/ 0 w 96"/>
                  <a:gd name="T13" fmla="*/ 0 h 224"/>
                  <a:gd name="T14" fmla="*/ 96 w 96"/>
                  <a:gd name="T15" fmla="*/ 224 h 224"/>
                </a:gdLst>
                <a:ahLst/>
                <a:cxnLst>
                  <a:cxn ang="T8">
                    <a:pos x="T0" y="T1"/>
                  </a:cxn>
                  <a:cxn ang="T9">
                    <a:pos x="T2" y="T3"/>
                  </a:cxn>
                  <a:cxn ang="T10">
                    <a:pos x="T4" y="T5"/>
                  </a:cxn>
                  <a:cxn ang="T11">
                    <a:pos x="T6" y="T7"/>
                  </a:cxn>
                </a:cxnLst>
                <a:rect l="T12" t="T13" r="T14" b="T15"/>
                <a:pathLst>
                  <a:path w="96" h="224">
                    <a:moveTo>
                      <a:pt x="95" y="0"/>
                    </a:moveTo>
                    <a:lnTo>
                      <a:pt x="0" y="0"/>
                    </a:lnTo>
                    <a:lnTo>
                      <a:pt x="0" y="223"/>
                    </a:lnTo>
                    <a:lnTo>
                      <a:pt x="95" y="223"/>
                    </a:lnTo>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b="1" dirty="0">
                  <a:latin typeface="+mn-lt"/>
                </a:endParaRPr>
              </a:p>
            </p:txBody>
          </p:sp>
          <p:sp>
            <p:nvSpPr>
              <p:cNvPr id="26657" name="Line 12"/>
              <p:cNvSpPr>
                <a:spLocks noChangeShapeType="1"/>
              </p:cNvSpPr>
              <p:nvPr/>
            </p:nvSpPr>
            <p:spPr bwMode="auto">
              <a:xfrm flipH="1">
                <a:off x="3436" y="2319"/>
                <a:ext cx="25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grpSp>
        <p:sp>
          <p:nvSpPr>
            <p:cNvPr id="26654" name="Line 13"/>
            <p:cNvSpPr>
              <a:spLocks noChangeShapeType="1"/>
            </p:cNvSpPr>
            <p:nvPr/>
          </p:nvSpPr>
          <p:spPr bwMode="auto">
            <a:xfrm flipH="1">
              <a:off x="2012" y="2321"/>
              <a:ext cx="25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6655" name="AutoShape 14"/>
            <p:cNvSpPr>
              <a:spLocks noChangeArrowheads="1"/>
            </p:cNvSpPr>
            <p:nvPr/>
          </p:nvSpPr>
          <p:spPr bwMode="auto">
            <a:xfrm>
              <a:off x="2112" y="2104"/>
              <a:ext cx="1536" cy="432"/>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eaLnBrk="0" hangingPunct="0"/>
              <a:r>
                <a:rPr lang="en-US" altLang="en-US" sz="2400" b="1" dirty="0">
                  <a:cs typeface="Arial" pitchFamily="34" charset="0"/>
                </a:rPr>
                <a:t>Intermediaries</a:t>
              </a:r>
            </a:p>
          </p:txBody>
        </p:sp>
      </p:grpSp>
      <p:sp>
        <p:nvSpPr>
          <p:cNvPr id="38" name="Line 22"/>
          <p:cNvSpPr>
            <a:spLocks noChangeShapeType="1"/>
          </p:cNvSpPr>
          <p:nvPr/>
        </p:nvSpPr>
        <p:spPr bwMode="auto">
          <a:xfrm flipV="1">
            <a:off x="3200400" y="2078037"/>
            <a:ext cx="0" cy="164306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9" name="Line 42"/>
          <p:cNvSpPr>
            <a:spLocks noChangeShapeType="1"/>
          </p:cNvSpPr>
          <p:nvPr/>
        </p:nvSpPr>
        <p:spPr bwMode="auto">
          <a:xfrm>
            <a:off x="3200400" y="4610100"/>
            <a:ext cx="0" cy="14906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grpSp>
        <p:nvGrpSpPr>
          <p:cNvPr id="6" name="Group 58"/>
          <p:cNvGrpSpPr>
            <a:grpSpLocks/>
          </p:cNvGrpSpPr>
          <p:nvPr/>
        </p:nvGrpSpPr>
        <p:grpSpPr bwMode="auto">
          <a:xfrm>
            <a:off x="3200400" y="5627687"/>
            <a:ext cx="5638800" cy="990600"/>
            <a:chOff x="2016" y="3552"/>
            <a:chExt cx="3552" cy="624"/>
          </a:xfrm>
        </p:grpSpPr>
        <p:grpSp>
          <p:nvGrpSpPr>
            <p:cNvPr id="26645" name="Group 57"/>
            <p:cNvGrpSpPr>
              <a:grpSpLocks/>
            </p:cNvGrpSpPr>
            <p:nvPr/>
          </p:nvGrpSpPr>
          <p:grpSpPr bwMode="auto">
            <a:xfrm>
              <a:off x="2112" y="3552"/>
              <a:ext cx="3456" cy="624"/>
              <a:chOff x="2112" y="3608"/>
              <a:chExt cx="3456" cy="624"/>
            </a:xfrm>
          </p:grpSpPr>
          <p:sp>
            <p:nvSpPr>
              <p:cNvPr id="26647" name="AutoShape 38"/>
              <p:cNvSpPr>
                <a:spLocks noChangeArrowheads="1"/>
              </p:cNvSpPr>
              <p:nvPr/>
            </p:nvSpPr>
            <p:spPr bwMode="auto">
              <a:xfrm>
                <a:off x="3936" y="3608"/>
                <a:ext cx="1632" cy="624"/>
              </a:xfrm>
              <a:prstGeom prst="roundRect">
                <a:avLst>
                  <a:gd name="adj" fmla="val 23079"/>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115888" indent="-115888" algn="l" eaLnBrk="0" hangingPunct="0">
                  <a:buFontTx/>
                  <a:buChar char="•"/>
                </a:pPr>
                <a:r>
                  <a:rPr lang="en-US" sz="2000" b="1" dirty="0">
                    <a:cs typeface="Arial" pitchFamily="34" charset="0"/>
                  </a:rPr>
                  <a:t>National</a:t>
                </a:r>
              </a:p>
              <a:p>
                <a:pPr marL="115888" indent="-115888" algn="l" eaLnBrk="0" hangingPunct="0">
                  <a:buFontTx/>
                  <a:buChar char="•"/>
                </a:pPr>
                <a:r>
                  <a:rPr lang="en-US" sz="2000" b="1" dirty="0">
                    <a:cs typeface="Arial" pitchFamily="34" charset="0"/>
                  </a:rPr>
                  <a:t>Local</a:t>
                </a:r>
                <a:endParaRPr lang="en-US" altLang="en-US" sz="2400" b="1" dirty="0">
                  <a:cs typeface="Arial" pitchFamily="34" charset="0"/>
                </a:endParaRPr>
              </a:p>
            </p:txBody>
          </p:sp>
          <p:grpSp>
            <p:nvGrpSpPr>
              <p:cNvPr id="26648" name="Group 51"/>
              <p:cNvGrpSpPr>
                <a:grpSpLocks/>
              </p:cNvGrpSpPr>
              <p:nvPr/>
            </p:nvGrpSpPr>
            <p:grpSpPr bwMode="auto">
              <a:xfrm>
                <a:off x="3580" y="3796"/>
                <a:ext cx="351" cy="244"/>
                <a:chOff x="3436" y="3796"/>
                <a:chExt cx="351" cy="244"/>
              </a:xfrm>
            </p:grpSpPr>
            <p:sp>
              <p:nvSpPr>
                <p:cNvPr id="26650" name="Freeform 39"/>
                <p:cNvSpPr>
                  <a:spLocks/>
                </p:cNvSpPr>
                <p:nvPr/>
              </p:nvSpPr>
              <p:spPr bwMode="auto">
                <a:xfrm>
                  <a:off x="3691" y="3796"/>
                  <a:ext cx="96" cy="244"/>
                </a:xfrm>
                <a:custGeom>
                  <a:avLst/>
                  <a:gdLst>
                    <a:gd name="T0" fmla="*/ 95 w 96"/>
                    <a:gd name="T1" fmla="*/ 0 h 244"/>
                    <a:gd name="T2" fmla="*/ 0 w 96"/>
                    <a:gd name="T3" fmla="*/ 0 h 244"/>
                    <a:gd name="T4" fmla="*/ 0 w 96"/>
                    <a:gd name="T5" fmla="*/ 243 h 244"/>
                    <a:gd name="T6" fmla="*/ 95 w 96"/>
                    <a:gd name="T7" fmla="*/ 243 h 244"/>
                    <a:gd name="T8" fmla="*/ 0 60000 65536"/>
                    <a:gd name="T9" fmla="*/ 0 60000 65536"/>
                    <a:gd name="T10" fmla="*/ 0 60000 65536"/>
                    <a:gd name="T11" fmla="*/ 0 60000 65536"/>
                    <a:gd name="T12" fmla="*/ 0 w 96"/>
                    <a:gd name="T13" fmla="*/ 0 h 244"/>
                    <a:gd name="T14" fmla="*/ 96 w 96"/>
                    <a:gd name="T15" fmla="*/ 244 h 244"/>
                  </a:gdLst>
                  <a:ahLst/>
                  <a:cxnLst>
                    <a:cxn ang="T8">
                      <a:pos x="T0" y="T1"/>
                    </a:cxn>
                    <a:cxn ang="T9">
                      <a:pos x="T2" y="T3"/>
                    </a:cxn>
                    <a:cxn ang="T10">
                      <a:pos x="T4" y="T5"/>
                    </a:cxn>
                    <a:cxn ang="T11">
                      <a:pos x="T6" y="T7"/>
                    </a:cxn>
                  </a:cxnLst>
                  <a:rect l="T12" t="T13" r="T14" b="T15"/>
                  <a:pathLst>
                    <a:path w="96" h="244">
                      <a:moveTo>
                        <a:pt x="95" y="0"/>
                      </a:moveTo>
                      <a:lnTo>
                        <a:pt x="0" y="0"/>
                      </a:lnTo>
                      <a:lnTo>
                        <a:pt x="0" y="243"/>
                      </a:lnTo>
                      <a:lnTo>
                        <a:pt x="95" y="243"/>
                      </a:lnTo>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b="1" dirty="0">
                    <a:latin typeface="+mn-lt"/>
                  </a:endParaRPr>
                </a:p>
              </p:txBody>
            </p:sp>
            <p:sp>
              <p:nvSpPr>
                <p:cNvPr id="26651" name="Line 40"/>
                <p:cNvSpPr>
                  <a:spLocks noChangeShapeType="1"/>
                </p:cNvSpPr>
                <p:nvPr/>
              </p:nvSpPr>
              <p:spPr bwMode="auto">
                <a:xfrm flipH="1">
                  <a:off x="3436" y="3921"/>
                  <a:ext cx="25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grpSp>
          <p:sp>
            <p:nvSpPr>
              <p:cNvPr id="26649" name="AutoShape 41"/>
              <p:cNvSpPr>
                <a:spLocks noChangeArrowheads="1"/>
              </p:cNvSpPr>
              <p:nvPr/>
            </p:nvSpPr>
            <p:spPr bwMode="auto">
              <a:xfrm>
                <a:off x="2112" y="3696"/>
                <a:ext cx="1536" cy="432"/>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eaLnBrk="0" hangingPunct="0"/>
                <a:r>
                  <a:rPr lang="en-US" sz="2400" b="1" dirty="0">
                    <a:cs typeface="Arial" pitchFamily="34" charset="0"/>
                  </a:rPr>
                  <a:t>Nonprofits</a:t>
                </a:r>
                <a:endParaRPr lang="en-US" altLang="en-US" sz="2400" b="1" dirty="0">
                  <a:cs typeface="Arial" pitchFamily="34" charset="0"/>
                </a:endParaRPr>
              </a:p>
            </p:txBody>
          </p:sp>
        </p:grpSp>
        <p:sp>
          <p:nvSpPr>
            <p:cNvPr id="26646" name="Line 43"/>
            <p:cNvSpPr>
              <a:spLocks noChangeShapeType="1"/>
            </p:cNvSpPr>
            <p:nvPr/>
          </p:nvSpPr>
          <p:spPr bwMode="auto">
            <a:xfrm flipH="1">
              <a:off x="2016" y="3847"/>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grpSp>
      <p:grpSp>
        <p:nvGrpSpPr>
          <p:cNvPr id="9" name="Group 54"/>
          <p:cNvGrpSpPr>
            <a:grpSpLocks/>
          </p:cNvGrpSpPr>
          <p:nvPr/>
        </p:nvGrpSpPr>
        <p:grpSpPr bwMode="auto">
          <a:xfrm>
            <a:off x="3200400" y="1219200"/>
            <a:ext cx="5638800" cy="1752600"/>
            <a:chOff x="2016" y="776"/>
            <a:chExt cx="3552" cy="1104"/>
          </a:xfrm>
        </p:grpSpPr>
        <p:grpSp>
          <p:nvGrpSpPr>
            <p:cNvPr id="26636" name="Group 48"/>
            <p:cNvGrpSpPr>
              <a:grpSpLocks/>
            </p:cNvGrpSpPr>
            <p:nvPr/>
          </p:nvGrpSpPr>
          <p:grpSpPr bwMode="auto">
            <a:xfrm>
              <a:off x="3589" y="929"/>
              <a:ext cx="355" cy="760"/>
              <a:chOff x="3445" y="929"/>
              <a:chExt cx="355" cy="760"/>
            </a:xfrm>
          </p:grpSpPr>
          <p:grpSp>
            <p:nvGrpSpPr>
              <p:cNvPr id="26640" name="Group 16"/>
              <p:cNvGrpSpPr>
                <a:grpSpLocks/>
              </p:cNvGrpSpPr>
              <p:nvPr/>
            </p:nvGrpSpPr>
            <p:grpSpPr bwMode="auto">
              <a:xfrm>
                <a:off x="3691" y="929"/>
                <a:ext cx="109" cy="760"/>
                <a:chOff x="3576" y="734"/>
                <a:chExt cx="109" cy="760"/>
              </a:xfrm>
            </p:grpSpPr>
            <p:sp>
              <p:nvSpPr>
                <p:cNvPr id="26642" name="Freeform 17"/>
                <p:cNvSpPr>
                  <a:spLocks/>
                </p:cNvSpPr>
                <p:nvPr/>
              </p:nvSpPr>
              <p:spPr bwMode="auto">
                <a:xfrm>
                  <a:off x="3579" y="734"/>
                  <a:ext cx="94" cy="760"/>
                </a:xfrm>
                <a:custGeom>
                  <a:avLst/>
                  <a:gdLst>
                    <a:gd name="T0" fmla="*/ 93 w 94"/>
                    <a:gd name="T1" fmla="*/ 0 h 760"/>
                    <a:gd name="T2" fmla="*/ 0 w 94"/>
                    <a:gd name="T3" fmla="*/ 0 h 760"/>
                    <a:gd name="T4" fmla="*/ 0 w 94"/>
                    <a:gd name="T5" fmla="*/ 759 h 760"/>
                    <a:gd name="T6" fmla="*/ 93 w 94"/>
                    <a:gd name="T7" fmla="*/ 759 h 760"/>
                    <a:gd name="T8" fmla="*/ 0 60000 65536"/>
                    <a:gd name="T9" fmla="*/ 0 60000 65536"/>
                    <a:gd name="T10" fmla="*/ 0 60000 65536"/>
                    <a:gd name="T11" fmla="*/ 0 60000 65536"/>
                    <a:gd name="T12" fmla="*/ 0 w 94"/>
                    <a:gd name="T13" fmla="*/ 0 h 760"/>
                    <a:gd name="T14" fmla="*/ 94 w 94"/>
                    <a:gd name="T15" fmla="*/ 760 h 760"/>
                  </a:gdLst>
                  <a:ahLst/>
                  <a:cxnLst>
                    <a:cxn ang="T8">
                      <a:pos x="T0" y="T1"/>
                    </a:cxn>
                    <a:cxn ang="T9">
                      <a:pos x="T2" y="T3"/>
                    </a:cxn>
                    <a:cxn ang="T10">
                      <a:pos x="T4" y="T5"/>
                    </a:cxn>
                    <a:cxn ang="T11">
                      <a:pos x="T6" y="T7"/>
                    </a:cxn>
                  </a:cxnLst>
                  <a:rect l="T12" t="T13" r="T14" b="T15"/>
                  <a:pathLst>
                    <a:path w="94" h="760">
                      <a:moveTo>
                        <a:pt x="93" y="0"/>
                      </a:moveTo>
                      <a:lnTo>
                        <a:pt x="0" y="0"/>
                      </a:lnTo>
                      <a:lnTo>
                        <a:pt x="0" y="759"/>
                      </a:lnTo>
                      <a:lnTo>
                        <a:pt x="93" y="759"/>
                      </a:lnTo>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b="1" dirty="0">
                    <a:latin typeface="+mn-lt"/>
                  </a:endParaRPr>
                </a:p>
              </p:txBody>
            </p:sp>
            <p:sp>
              <p:nvSpPr>
                <p:cNvPr id="26643" name="Line 18"/>
                <p:cNvSpPr>
                  <a:spLocks noChangeShapeType="1"/>
                </p:cNvSpPr>
                <p:nvPr/>
              </p:nvSpPr>
              <p:spPr bwMode="auto">
                <a:xfrm flipH="1">
                  <a:off x="3576" y="984"/>
                  <a:ext cx="109"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6644" name="Line 19"/>
                <p:cNvSpPr>
                  <a:spLocks noChangeShapeType="1"/>
                </p:cNvSpPr>
                <p:nvPr/>
              </p:nvSpPr>
              <p:spPr bwMode="auto">
                <a:xfrm flipH="1">
                  <a:off x="3576" y="1248"/>
                  <a:ext cx="109"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grpSp>
          <p:sp>
            <p:nvSpPr>
              <p:cNvPr id="26641" name="Line 20"/>
              <p:cNvSpPr>
                <a:spLocks noChangeShapeType="1"/>
              </p:cNvSpPr>
              <p:nvPr/>
            </p:nvSpPr>
            <p:spPr bwMode="auto">
              <a:xfrm flipH="1">
                <a:off x="3445" y="1311"/>
                <a:ext cx="25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grpSp>
        <p:sp>
          <p:nvSpPr>
            <p:cNvPr id="26637" name="Line 23"/>
            <p:cNvSpPr>
              <a:spLocks noChangeShapeType="1"/>
            </p:cNvSpPr>
            <p:nvPr/>
          </p:nvSpPr>
          <p:spPr bwMode="auto">
            <a:xfrm flipH="1">
              <a:off x="2016" y="1328"/>
              <a:ext cx="9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6638" name="AutoShape 24"/>
            <p:cNvSpPr>
              <a:spLocks noChangeArrowheads="1"/>
            </p:cNvSpPr>
            <p:nvPr/>
          </p:nvSpPr>
          <p:spPr bwMode="auto">
            <a:xfrm>
              <a:off x="3936" y="776"/>
              <a:ext cx="1632" cy="1104"/>
            </a:xfrm>
            <a:prstGeom prst="roundRect">
              <a:avLst>
                <a:gd name="adj" fmla="val 1385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marL="115888" indent="-115888" algn="l" eaLnBrk="0" hangingPunct="0">
                <a:lnSpc>
                  <a:spcPts val="2300"/>
                </a:lnSpc>
                <a:buFontTx/>
                <a:buChar char="•"/>
              </a:pPr>
              <a:r>
                <a:rPr lang="en-US" sz="2000" b="1" dirty="0">
                  <a:cs typeface="Arial" pitchFamily="34" charset="0"/>
                </a:rPr>
                <a:t>Manufacturers</a:t>
              </a:r>
            </a:p>
            <a:p>
              <a:pPr marL="115888" indent="-115888" algn="l" eaLnBrk="0" hangingPunct="0">
                <a:lnSpc>
                  <a:spcPts val="2300"/>
                </a:lnSpc>
                <a:buFontTx/>
                <a:buChar char="•"/>
              </a:pPr>
              <a:r>
                <a:rPr lang="en-US" sz="2000" b="1" dirty="0">
                  <a:cs typeface="Arial" pitchFamily="34" charset="0"/>
                </a:rPr>
                <a:t>Farms, mines, etc.</a:t>
              </a:r>
            </a:p>
            <a:p>
              <a:pPr marL="115888" indent="-115888" algn="l" eaLnBrk="0" hangingPunct="0">
                <a:lnSpc>
                  <a:spcPts val="2300"/>
                </a:lnSpc>
                <a:buFontTx/>
                <a:buChar char="•"/>
              </a:pPr>
              <a:r>
                <a:rPr lang="en-US" sz="2000" b="1" dirty="0">
                  <a:cs typeface="Arial" pitchFamily="34" charset="0"/>
                </a:rPr>
                <a:t>Financial institutions</a:t>
              </a:r>
            </a:p>
            <a:p>
              <a:pPr marL="115888" indent="-115888" algn="l" eaLnBrk="0" hangingPunct="0">
                <a:lnSpc>
                  <a:spcPts val="2300"/>
                </a:lnSpc>
                <a:buFontTx/>
                <a:buChar char="•"/>
              </a:pPr>
              <a:r>
                <a:rPr lang="en-US" sz="2000" b="1" dirty="0">
                  <a:cs typeface="Arial" pitchFamily="34" charset="0"/>
                </a:rPr>
                <a:t>Other providers</a:t>
              </a:r>
              <a:endParaRPr lang="en-US" altLang="en-US" sz="2400" b="1" dirty="0">
                <a:cs typeface="Arial" pitchFamily="34" charset="0"/>
              </a:endParaRPr>
            </a:p>
          </p:txBody>
        </p:sp>
        <p:sp>
          <p:nvSpPr>
            <p:cNvPr id="26639" name="AutoShape 25"/>
            <p:cNvSpPr>
              <a:spLocks noChangeArrowheads="1"/>
            </p:cNvSpPr>
            <p:nvPr/>
          </p:nvSpPr>
          <p:spPr bwMode="auto">
            <a:xfrm>
              <a:off x="2112" y="1112"/>
              <a:ext cx="1536" cy="432"/>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sz="2400" b="1" dirty="0">
                  <a:cs typeface="Arial" pitchFamily="34" charset="0"/>
                </a:rPr>
                <a:t>Producers</a:t>
              </a:r>
              <a:endParaRPr lang="en-US" altLang="en-US" sz="2400" b="1" dirty="0">
                <a:cs typeface="Arial" pitchFamily="34" charset="0"/>
              </a:endParaRPr>
            </a:p>
          </p:txBody>
        </p:sp>
      </p:grpSp>
      <p:sp>
        <p:nvSpPr>
          <p:cNvPr id="26635" name="AutoShape 53"/>
          <p:cNvSpPr>
            <a:spLocks noChangeArrowheads="1"/>
          </p:cNvSpPr>
          <p:nvPr/>
        </p:nvSpPr>
        <p:spPr bwMode="auto">
          <a:xfrm>
            <a:off x="76200" y="2671762"/>
            <a:ext cx="2819400" cy="2133600"/>
          </a:xfrm>
          <a:prstGeom prst="roundRect">
            <a:avLst>
              <a:gd name="adj" fmla="val 33495"/>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sz="2400" b="1" dirty="0">
                <a:cs typeface="Arial" pitchFamily="34" charset="0"/>
              </a:rPr>
              <a:t>All Business and Organizational Customers</a:t>
            </a:r>
            <a:endParaRPr lang="en-US" altLang="en-US" sz="2400" b="1" dirty="0">
              <a:cs typeface="Arial" pitchFamily="34" charset="0"/>
            </a:endParaRPr>
          </a:p>
        </p:txBody>
      </p:sp>
    </p:spTree>
    <p:custDataLst>
      <p:tags r:id="rId1"/>
    </p:custDataLst>
    <p:extLst>
      <p:ext uri="{BB962C8B-B14F-4D97-AF65-F5344CB8AC3E}">
        <p14:creationId xmlns:p14="http://schemas.microsoft.com/office/powerpoint/2010/main" val="177953460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up)">
                                      <p:cBhvr>
                                        <p:cTn id="25" dur="500"/>
                                        <p:tgtEl>
                                          <p:spTgt spid="23"/>
                                        </p:tgtEl>
                                      </p:cBhvr>
                                    </p:animEffect>
                                  </p:childTnLst>
                                </p:cTn>
                              </p:par>
                            </p:childTnLst>
                          </p:cTn>
                        </p:par>
                        <p:par>
                          <p:cTn id="26" fill="hold" nodeType="afterGroup">
                            <p:stCondLst>
                              <p:cond delay="500"/>
                            </p:stCondLst>
                            <p:childTnLst>
                              <p:par>
                                <p:cTn id="27" presetID="22" presetClass="entr" presetSubtype="8"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500"/>
                                        <p:tgtEl>
                                          <p:spTgt spid="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up)">
                                      <p:cBhvr>
                                        <p:cTn id="34" dur="500"/>
                                        <p:tgtEl>
                                          <p:spTgt spid="39"/>
                                        </p:tgtEl>
                                      </p:cBhvr>
                                    </p:animEffect>
                                  </p:childTnLst>
                                </p:cTn>
                              </p:par>
                            </p:childTnLst>
                          </p:cTn>
                        </p:par>
                        <p:par>
                          <p:cTn id="35" fill="hold" nodeType="afterGroup">
                            <p:stCondLst>
                              <p:cond delay="500"/>
                            </p:stCondLst>
                            <p:childTnLst>
                              <p:par>
                                <p:cTn id="36" presetID="22" presetClass="entr" presetSubtype="8"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38" grpId="0" animBg="1"/>
      <p:bldP spid="39"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6621462" y="914400"/>
            <a:ext cx="2446338" cy="1665371"/>
          </a:xfrm>
          <a:prstGeom prst="rect">
            <a:avLst/>
          </a:prstGeom>
          <a:noFill/>
          <a:ln>
            <a:noFill/>
          </a:ln>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Rectangle 2"/>
          <p:cNvSpPr>
            <a:spLocks noGrp="1" noChangeArrowheads="1"/>
          </p:cNvSpPr>
          <p:nvPr>
            <p:ph type="title"/>
          </p:nvPr>
        </p:nvSpPr>
        <p:spPr>
          <a:xfrm>
            <a:off x="457200" y="-6421"/>
            <a:ext cx="8229600" cy="1357455"/>
          </a:xfrm>
        </p:spPr>
        <p:txBody>
          <a:bodyPr>
            <a:noAutofit/>
          </a:bodyPr>
          <a:lstStyle/>
          <a:p>
            <a:r>
              <a:rPr lang="en-US" sz="3000" dirty="0"/>
              <a:t>Understanding Business &amp; Organizational Customers for Marketing Strategy Planning (Exhibit 6-1)</a:t>
            </a:r>
          </a:p>
        </p:txBody>
      </p:sp>
      <p:sp>
        <p:nvSpPr>
          <p:cNvPr id="27" name="Line 8"/>
          <p:cNvSpPr>
            <a:spLocks noChangeShapeType="1"/>
          </p:cNvSpPr>
          <p:nvPr/>
        </p:nvSpPr>
        <p:spPr bwMode="auto">
          <a:xfrm flipH="1">
            <a:off x="3390900" y="1295400"/>
            <a:ext cx="3390900" cy="0"/>
          </a:xfrm>
          <a:prstGeom prst="line">
            <a:avLst/>
          </a:prstGeom>
          <a:noFill/>
          <a:ln w="38100">
            <a:solidFill>
              <a:srgbClr val="F99939"/>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28" name="AutoShape 11"/>
          <p:cNvSpPr>
            <a:spLocks noChangeArrowheads="1"/>
          </p:cNvSpPr>
          <p:nvPr/>
        </p:nvSpPr>
        <p:spPr bwMode="auto">
          <a:xfrm>
            <a:off x="3170013" y="4018592"/>
            <a:ext cx="2871643" cy="2382207"/>
          </a:xfrm>
          <a:prstGeom prst="roundRect">
            <a:avLst>
              <a:gd name="adj" fmla="val 16667"/>
            </a:avLst>
          </a:prstGeom>
          <a:solidFill>
            <a:schemeClr val="bg1">
              <a:alpha val="32156"/>
            </a:schemeClr>
          </a:solidFill>
          <a:ln w="38100">
            <a:solidFill>
              <a:srgbClr val="F99939"/>
            </a:solidFill>
            <a:round/>
            <a:headEnd/>
            <a:tailEnd/>
          </a:ln>
        </p:spPr>
        <p:txBody>
          <a:bodyPr wrap="none" anchor="ctr"/>
          <a:lstStyle/>
          <a:p>
            <a:pPr marL="173038" indent="-173038" algn="l">
              <a:lnSpc>
                <a:spcPct val="90000"/>
              </a:lnSpc>
            </a:pPr>
            <a:r>
              <a:rPr lang="en-US" sz="1600" b="1" dirty="0">
                <a:latin typeface="+mn-lt"/>
              </a:rPr>
              <a:t>A Model of Organizational/</a:t>
            </a:r>
          </a:p>
          <a:p>
            <a:pPr marL="173038" indent="-173038" algn="l">
              <a:lnSpc>
                <a:spcPct val="90000"/>
              </a:lnSpc>
            </a:pPr>
            <a:r>
              <a:rPr lang="en-US" sz="1600" b="1" dirty="0">
                <a:latin typeface="+mn-lt"/>
              </a:rPr>
              <a:t>Business Buying</a:t>
            </a:r>
          </a:p>
          <a:p>
            <a:pPr marL="173038" indent="-173038" algn="l">
              <a:lnSpc>
                <a:spcPct val="90000"/>
              </a:lnSpc>
            </a:pPr>
            <a:endParaRPr lang="en-US" sz="1600" b="1" dirty="0">
              <a:latin typeface="+mn-lt"/>
            </a:endParaRPr>
          </a:p>
          <a:p>
            <a:pPr marL="173038" indent="-173038" algn="l">
              <a:lnSpc>
                <a:spcPct val="90000"/>
              </a:lnSpc>
              <a:buFontTx/>
              <a:buChar char="•"/>
            </a:pPr>
            <a:r>
              <a:rPr lang="en-US" sz="1600" b="1" dirty="0">
                <a:latin typeface="+mn-lt"/>
              </a:rPr>
              <a:t>Defining the problem</a:t>
            </a:r>
          </a:p>
          <a:p>
            <a:pPr marL="173038" indent="-173038" algn="l">
              <a:lnSpc>
                <a:spcPct val="90000"/>
              </a:lnSpc>
              <a:buFontTx/>
              <a:buChar char="•"/>
            </a:pPr>
            <a:r>
              <a:rPr lang="en-US" sz="1600" b="1" dirty="0">
                <a:latin typeface="+mn-lt"/>
              </a:rPr>
              <a:t>Buying process  </a:t>
            </a:r>
          </a:p>
          <a:p>
            <a:pPr marL="173038" indent="-173038" algn="l">
              <a:lnSpc>
                <a:spcPct val="90000"/>
              </a:lnSpc>
              <a:buFontTx/>
              <a:buChar char="•"/>
            </a:pPr>
            <a:r>
              <a:rPr lang="en-US" sz="1600" b="1" dirty="0">
                <a:latin typeface="+mn-lt"/>
              </a:rPr>
              <a:t>Managing buyer–seller </a:t>
            </a:r>
          </a:p>
          <a:p>
            <a:pPr algn="l">
              <a:lnSpc>
                <a:spcPct val="90000"/>
              </a:lnSpc>
            </a:pPr>
            <a:r>
              <a:rPr lang="en-US" sz="1600" b="1" dirty="0">
                <a:latin typeface="+mn-lt"/>
              </a:rPr>
              <a:t>   relationships</a:t>
            </a:r>
          </a:p>
        </p:txBody>
      </p:sp>
      <p:sp>
        <p:nvSpPr>
          <p:cNvPr id="29" name="AutoShape 14"/>
          <p:cNvSpPr>
            <a:spLocks noChangeArrowheads="1"/>
          </p:cNvSpPr>
          <p:nvPr/>
        </p:nvSpPr>
        <p:spPr bwMode="auto">
          <a:xfrm>
            <a:off x="6192982" y="4045527"/>
            <a:ext cx="2722418" cy="2355272"/>
          </a:xfrm>
          <a:prstGeom prst="roundRect">
            <a:avLst>
              <a:gd name="adj" fmla="val 16667"/>
            </a:avLst>
          </a:prstGeom>
          <a:solidFill>
            <a:schemeClr val="bg1">
              <a:alpha val="32156"/>
            </a:schemeClr>
          </a:solidFill>
          <a:ln w="38100">
            <a:solidFill>
              <a:srgbClr val="F99939"/>
            </a:solidFill>
            <a:round/>
            <a:headEnd/>
            <a:tailEnd/>
          </a:ln>
        </p:spPr>
        <p:txBody>
          <a:bodyPr wrap="none" anchor="ctr"/>
          <a:lstStyle/>
          <a:p>
            <a:pPr marL="173038" indent="-173038" algn="l">
              <a:lnSpc>
                <a:spcPct val="90000"/>
              </a:lnSpc>
            </a:pPr>
            <a:r>
              <a:rPr lang="en-US" sz="1600" b="1" dirty="0">
                <a:latin typeface="+mn-lt"/>
              </a:rPr>
              <a:t>Characteristics of Types </a:t>
            </a:r>
          </a:p>
          <a:p>
            <a:pPr marL="173038" indent="-173038" algn="l">
              <a:lnSpc>
                <a:spcPct val="90000"/>
              </a:lnSpc>
            </a:pPr>
            <a:r>
              <a:rPr lang="en-US" sz="1600" b="1" dirty="0">
                <a:latin typeface="+mn-lt"/>
              </a:rPr>
              <a:t>of Organizational</a:t>
            </a:r>
          </a:p>
          <a:p>
            <a:pPr marL="173038" indent="-173038" algn="l">
              <a:lnSpc>
                <a:spcPct val="90000"/>
              </a:lnSpc>
            </a:pPr>
            <a:r>
              <a:rPr lang="en-US" sz="1600" b="1" dirty="0">
                <a:latin typeface="+mn-lt"/>
              </a:rPr>
              <a:t>Customers</a:t>
            </a:r>
          </a:p>
          <a:p>
            <a:pPr marL="173038" indent="-173038" algn="l">
              <a:lnSpc>
                <a:spcPct val="90000"/>
              </a:lnSpc>
            </a:pPr>
            <a:endParaRPr lang="en-US" sz="1600" b="1" dirty="0">
              <a:latin typeface="+mn-lt"/>
            </a:endParaRPr>
          </a:p>
          <a:p>
            <a:pPr marL="173038" indent="-173038" algn="l">
              <a:lnSpc>
                <a:spcPct val="90000"/>
              </a:lnSpc>
              <a:buFontTx/>
              <a:buChar char="•"/>
            </a:pPr>
            <a:r>
              <a:rPr lang="en-US" sz="1600" b="1" dirty="0">
                <a:latin typeface="+mn-lt"/>
              </a:rPr>
              <a:t>Manufacturers</a:t>
            </a:r>
          </a:p>
          <a:p>
            <a:pPr marL="173038" indent="-173038" algn="l">
              <a:lnSpc>
                <a:spcPct val="90000"/>
              </a:lnSpc>
              <a:buFontTx/>
              <a:buChar char="•"/>
            </a:pPr>
            <a:r>
              <a:rPr lang="en-US" sz="1600" b="1" dirty="0">
                <a:latin typeface="+mn-lt"/>
              </a:rPr>
              <a:t>Producers of services</a:t>
            </a:r>
          </a:p>
          <a:p>
            <a:pPr marL="173038" indent="-173038" algn="l">
              <a:lnSpc>
                <a:spcPct val="90000"/>
              </a:lnSpc>
              <a:buFontTx/>
              <a:buChar char="•"/>
            </a:pPr>
            <a:r>
              <a:rPr lang="en-US" sz="1600" b="1" dirty="0">
                <a:latin typeface="+mn-lt"/>
              </a:rPr>
              <a:t>Retailers &amp; wholesalers</a:t>
            </a:r>
          </a:p>
          <a:p>
            <a:pPr marL="173038" indent="-173038" algn="l">
              <a:lnSpc>
                <a:spcPct val="90000"/>
              </a:lnSpc>
              <a:buFontTx/>
              <a:buChar char="•"/>
            </a:pPr>
            <a:r>
              <a:rPr lang="en-US" sz="1600" b="1" dirty="0">
                <a:latin typeface="+mn-lt"/>
              </a:rPr>
              <a:t>Government units</a:t>
            </a:r>
          </a:p>
        </p:txBody>
      </p:sp>
      <p:sp>
        <p:nvSpPr>
          <p:cNvPr id="26634" name="AutoShape 33"/>
          <p:cNvSpPr>
            <a:spLocks noChangeArrowheads="1"/>
          </p:cNvSpPr>
          <p:nvPr/>
        </p:nvSpPr>
        <p:spPr bwMode="auto">
          <a:xfrm>
            <a:off x="304800" y="2265363"/>
            <a:ext cx="2971800" cy="998537"/>
          </a:xfrm>
          <a:prstGeom prst="roundRect">
            <a:avLst>
              <a:gd name="adj" fmla="val 16667"/>
            </a:avLst>
          </a:prstGeom>
          <a:solidFill>
            <a:schemeClr val="bg1">
              <a:alpha val="34117"/>
            </a:schemeClr>
          </a:solidFill>
          <a:ln w="38100">
            <a:solidFill>
              <a:srgbClr val="F99939"/>
            </a:solidFill>
            <a:prstDash val="sysDot"/>
            <a:round/>
            <a:headEnd/>
            <a:tailEnd/>
          </a:ln>
        </p:spPr>
        <p:txBody>
          <a:bodyPr wrap="none" anchor="ctr"/>
          <a:lstStyle/>
          <a:p>
            <a:r>
              <a:rPr lang="en-US" sz="1600" b="1" dirty="0">
                <a:latin typeface="+mn-lt"/>
              </a:rPr>
              <a:t>Chapter 5</a:t>
            </a:r>
          </a:p>
          <a:p>
            <a:r>
              <a:rPr lang="en-US" sz="1600" b="1" dirty="0">
                <a:latin typeface="+mn-lt"/>
              </a:rPr>
              <a:t>Final Consumers</a:t>
            </a:r>
          </a:p>
          <a:p>
            <a:r>
              <a:rPr lang="en-US" sz="1600" b="1" dirty="0">
                <a:latin typeface="+mn-lt"/>
              </a:rPr>
              <a:t>and Their Buying</a:t>
            </a:r>
          </a:p>
          <a:p>
            <a:r>
              <a:rPr lang="en-US" sz="1600" b="1" dirty="0">
                <a:latin typeface="+mn-lt"/>
              </a:rPr>
              <a:t>Behavior</a:t>
            </a:r>
          </a:p>
        </p:txBody>
      </p:sp>
      <p:sp>
        <p:nvSpPr>
          <p:cNvPr id="26635" name="AutoShape 33"/>
          <p:cNvSpPr>
            <a:spLocks noChangeArrowheads="1"/>
          </p:cNvSpPr>
          <p:nvPr/>
        </p:nvSpPr>
        <p:spPr bwMode="auto">
          <a:xfrm>
            <a:off x="3581400" y="2266950"/>
            <a:ext cx="2971800" cy="998538"/>
          </a:xfrm>
          <a:prstGeom prst="roundRect">
            <a:avLst>
              <a:gd name="adj" fmla="val 16667"/>
            </a:avLst>
          </a:prstGeom>
          <a:solidFill>
            <a:schemeClr val="bg1">
              <a:alpha val="34117"/>
            </a:schemeClr>
          </a:solidFill>
          <a:ln w="38100">
            <a:solidFill>
              <a:srgbClr val="F99939"/>
            </a:solidFill>
            <a:round/>
            <a:headEnd/>
            <a:tailEnd/>
          </a:ln>
        </p:spPr>
        <p:txBody>
          <a:bodyPr wrap="none" anchor="ctr"/>
          <a:lstStyle/>
          <a:p>
            <a:r>
              <a:rPr lang="en-US" sz="1600" b="1" dirty="0">
                <a:latin typeface="+mn-lt"/>
              </a:rPr>
              <a:t>Chapter 6</a:t>
            </a:r>
          </a:p>
          <a:p>
            <a:r>
              <a:rPr lang="en-US" sz="1600" b="1" dirty="0">
                <a:latin typeface="+mn-lt"/>
              </a:rPr>
              <a:t>Business and Organizational</a:t>
            </a:r>
          </a:p>
          <a:p>
            <a:r>
              <a:rPr lang="en-US" sz="1600" b="1" dirty="0">
                <a:latin typeface="+mn-lt"/>
              </a:rPr>
              <a:t>Customers and Their Buying</a:t>
            </a:r>
          </a:p>
          <a:p>
            <a:r>
              <a:rPr lang="en-US" sz="1600" b="1" dirty="0">
                <a:latin typeface="+mn-lt"/>
              </a:rPr>
              <a:t>Behavior</a:t>
            </a:r>
          </a:p>
        </p:txBody>
      </p:sp>
      <p:cxnSp>
        <p:nvCxnSpPr>
          <p:cNvPr id="26636" name="Straight Connector 18"/>
          <p:cNvCxnSpPr>
            <a:cxnSpLocks noChangeShapeType="1"/>
            <a:stCxn id="22" idx="0"/>
            <a:endCxn id="31" idx="0"/>
          </p:cNvCxnSpPr>
          <p:nvPr/>
        </p:nvCxnSpPr>
        <p:spPr bwMode="auto">
          <a:xfrm flipV="1">
            <a:off x="1535474" y="3669672"/>
            <a:ext cx="6015799" cy="7023"/>
          </a:xfrm>
          <a:prstGeom prst="line">
            <a:avLst/>
          </a:prstGeom>
          <a:noFill/>
          <a:ln w="38100" algn="ctr">
            <a:solidFill>
              <a:srgbClr val="F99939"/>
            </a:solidFill>
            <a:round/>
            <a:headEnd/>
            <a:tailEnd/>
          </a:ln>
          <a:extLst>
            <a:ext uri="{909E8E84-426E-40DD-AFC4-6F175D3DCCD1}">
              <a14:hiddenFill xmlns:a14="http://schemas.microsoft.com/office/drawing/2010/main">
                <a:noFill/>
              </a14:hiddenFill>
            </a:ext>
          </a:extLst>
        </p:spPr>
      </p:cxnSp>
      <p:sp>
        <p:nvSpPr>
          <p:cNvPr id="25" name="Line 9"/>
          <p:cNvSpPr>
            <a:spLocks noChangeShapeType="1"/>
          </p:cNvSpPr>
          <p:nvPr/>
        </p:nvSpPr>
        <p:spPr bwMode="auto">
          <a:xfrm rot="16440000" flipH="1">
            <a:off x="4459175" y="3849155"/>
            <a:ext cx="347663" cy="30163"/>
          </a:xfrm>
          <a:prstGeom prst="line">
            <a:avLst/>
          </a:prstGeom>
          <a:noFill/>
          <a:ln w="38100">
            <a:solidFill>
              <a:srgbClr val="F99939"/>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31" name="Line 9"/>
          <p:cNvSpPr>
            <a:spLocks noChangeShapeType="1"/>
          </p:cNvSpPr>
          <p:nvPr/>
        </p:nvSpPr>
        <p:spPr bwMode="auto">
          <a:xfrm rot="16440000" flipH="1">
            <a:off x="7380360" y="3829051"/>
            <a:ext cx="347663" cy="30163"/>
          </a:xfrm>
          <a:prstGeom prst="line">
            <a:avLst/>
          </a:prstGeom>
          <a:noFill/>
          <a:ln w="38100">
            <a:solidFill>
              <a:srgbClr val="F99939"/>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46" name="Line 8"/>
          <p:cNvSpPr>
            <a:spLocks noChangeShapeType="1"/>
          </p:cNvSpPr>
          <p:nvPr/>
        </p:nvSpPr>
        <p:spPr bwMode="auto">
          <a:xfrm flipH="1" flipV="1">
            <a:off x="3409950" y="1285875"/>
            <a:ext cx="0" cy="609600"/>
          </a:xfrm>
          <a:prstGeom prst="line">
            <a:avLst/>
          </a:prstGeom>
          <a:noFill/>
          <a:ln w="38100">
            <a:solidFill>
              <a:srgbClr val="F99939"/>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grpSp>
        <p:nvGrpSpPr>
          <p:cNvPr id="2" name="Group 18"/>
          <p:cNvGrpSpPr>
            <a:grpSpLocks/>
          </p:cNvGrpSpPr>
          <p:nvPr/>
        </p:nvGrpSpPr>
        <p:grpSpPr bwMode="auto">
          <a:xfrm>
            <a:off x="3390900" y="1905000"/>
            <a:ext cx="1736725" cy="369888"/>
            <a:chOff x="3390900" y="2209800"/>
            <a:chExt cx="1736725" cy="369888"/>
          </a:xfrm>
        </p:grpSpPr>
        <p:sp>
          <p:nvSpPr>
            <p:cNvPr id="25618" name="Line 9"/>
            <p:cNvSpPr>
              <a:spLocks noChangeShapeType="1"/>
            </p:cNvSpPr>
            <p:nvPr/>
          </p:nvSpPr>
          <p:spPr bwMode="auto">
            <a:xfrm rot="16200000" flipH="1">
              <a:off x="4923631" y="2394744"/>
              <a:ext cx="369888" cy="0"/>
            </a:xfrm>
            <a:prstGeom prst="line">
              <a:avLst/>
            </a:prstGeom>
            <a:noFill/>
            <a:ln w="38100">
              <a:solidFill>
                <a:srgbClr val="F99939"/>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5619" name="Line 8"/>
            <p:cNvSpPr>
              <a:spLocks noChangeShapeType="1"/>
            </p:cNvSpPr>
            <p:nvPr/>
          </p:nvSpPr>
          <p:spPr bwMode="auto">
            <a:xfrm flipH="1">
              <a:off x="3390900" y="2209800"/>
              <a:ext cx="1736725" cy="0"/>
            </a:xfrm>
            <a:prstGeom prst="line">
              <a:avLst/>
            </a:prstGeom>
            <a:noFill/>
            <a:ln w="38100">
              <a:solidFill>
                <a:srgbClr val="F99939"/>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grpSp>
      <p:grpSp>
        <p:nvGrpSpPr>
          <p:cNvPr id="3" name="Group 19"/>
          <p:cNvGrpSpPr>
            <a:grpSpLocks/>
          </p:cNvGrpSpPr>
          <p:nvPr/>
        </p:nvGrpSpPr>
        <p:grpSpPr bwMode="auto">
          <a:xfrm>
            <a:off x="1828800" y="1905000"/>
            <a:ext cx="1600200" cy="381000"/>
            <a:chOff x="1828799" y="2209800"/>
            <a:chExt cx="1600199" cy="381000"/>
          </a:xfrm>
        </p:grpSpPr>
        <p:sp>
          <p:nvSpPr>
            <p:cNvPr id="25616" name="Line 9"/>
            <p:cNvSpPr>
              <a:spLocks noChangeShapeType="1"/>
            </p:cNvSpPr>
            <p:nvPr/>
          </p:nvSpPr>
          <p:spPr bwMode="auto">
            <a:xfrm rot="16200000" flipH="1">
              <a:off x="1638301" y="2400300"/>
              <a:ext cx="380998" cy="1"/>
            </a:xfrm>
            <a:prstGeom prst="line">
              <a:avLst/>
            </a:prstGeom>
            <a:noFill/>
            <a:ln w="38100">
              <a:solidFill>
                <a:srgbClr val="F99939"/>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5617" name="Line 8"/>
            <p:cNvSpPr>
              <a:spLocks noChangeShapeType="1"/>
            </p:cNvSpPr>
            <p:nvPr/>
          </p:nvSpPr>
          <p:spPr bwMode="auto">
            <a:xfrm flipH="1">
              <a:off x="1828800" y="2209800"/>
              <a:ext cx="1600198" cy="0"/>
            </a:xfrm>
            <a:prstGeom prst="line">
              <a:avLst/>
            </a:prstGeom>
            <a:noFill/>
            <a:ln w="38100">
              <a:solidFill>
                <a:srgbClr val="F99939"/>
              </a:solidFill>
              <a:prstDash val="sysDot"/>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grpSp>
      <p:sp>
        <p:nvSpPr>
          <p:cNvPr id="21" name="AutoShape 11"/>
          <p:cNvSpPr>
            <a:spLocks noChangeArrowheads="1"/>
          </p:cNvSpPr>
          <p:nvPr/>
        </p:nvSpPr>
        <p:spPr bwMode="auto">
          <a:xfrm>
            <a:off x="83127" y="4038697"/>
            <a:ext cx="2964873" cy="2362103"/>
          </a:xfrm>
          <a:prstGeom prst="roundRect">
            <a:avLst>
              <a:gd name="adj" fmla="val 16667"/>
            </a:avLst>
          </a:prstGeom>
          <a:solidFill>
            <a:schemeClr val="bg1">
              <a:alpha val="32156"/>
            </a:schemeClr>
          </a:solidFill>
          <a:ln w="38100">
            <a:solidFill>
              <a:srgbClr val="F99939"/>
            </a:solidFill>
            <a:round/>
            <a:headEnd/>
            <a:tailEnd/>
          </a:ln>
        </p:spPr>
        <p:txBody>
          <a:bodyPr wrap="none" anchor="ctr"/>
          <a:lstStyle/>
          <a:p>
            <a:pPr algn="l"/>
            <a:r>
              <a:rPr lang="en-US" sz="1600" b="1" dirty="0">
                <a:latin typeface="+mn-lt"/>
              </a:rPr>
              <a:t>Business &amp; Organizational</a:t>
            </a:r>
          </a:p>
          <a:p>
            <a:pPr algn="l"/>
            <a:r>
              <a:rPr lang="en-US" sz="1600" b="1" dirty="0">
                <a:latin typeface="+mn-lt"/>
              </a:rPr>
              <a:t>Markets and Customers</a:t>
            </a:r>
          </a:p>
          <a:p>
            <a:pPr algn="l"/>
            <a:r>
              <a:rPr lang="en-US" sz="1600" b="1" dirty="0">
                <a:latin typeface="+mn-lt"/>
              </a:rPr>
              <a:t>Are Different</a:t>
            </a:r>
          </a:p>
          <a:p>
            <a:pPr marL="173038" indent="-173038" algn="l">
              <a:lnSpc>
                <a:spcPct val="90000"/>
              </a:lnSpc>
              <a:buFontTx/>
              <a:buChar char="•"/>
            </a:pPr>
            <a:r>
              <a:rPr lang="en-US" sz="1600" b="1" dirty="0">
                <a:latin typeface="+mn-lt"/>
              </a:rPr>
              <a:t>Fewer/larger buyers	</a:t>
            </a:r>
          </a:p>
          <a:p>
            <a:pPr marL="173038" indent="-173038" algn="l">
              <a:lnSpc>
                <a:spcPct val="90000"/>
              </a:lnSpc>
              <a:buFontTx/>
              <a:buChar char="•"/>
            </a:pPr>
            <a:r>
              <a:rPr lang="en-US" sz="1600" b="1" dirty="0">
                <a:latin typeface="+mn-lt"/>
              </a:rPr>
              <a:t>Economic needs</a:t>
            </a:r>
          </a:p>
          <a:p>
            <a:pPr marL="173038" indent="-173038" algn="l">
              <a:lnSpc>
                <a:spcPct val="90000"/>
              </a:lnSpc>
              <a:buFontTx/>
              <a:buChar char="•"/>
            </a:pPr>
            <a:r>
              <a:rPr lang="en-US" sz="1600" b="1" dirty="0">
                <a:latin typeface="+mn-lt"/>
              </a:rPr>
              <a:t>Behavioral needs</a:t>
            </a:r>
          </a:p>
          <a:p>
            <a:pPr marL="173038" indent="-173038" algn="l">
              <a:lnSpc>
                <a:spcPct val="90000"/>
              </a:lnSpc>
              <a:buFontTx/>
              <a:buChar char="•"/>
            </a:pPr>
            <a:r>
              <a:rPr lang="en-US" sz="1600" b="1" dirty="0">
                <a:latin typeface="+mn-lt"/>
              </a:rPr>
              <a:t>Ethical issues</a:t>
            </a:r>
          </a:p>
          <a:p>
            <a:pPr marL="173038" indent="-173038" algn="l">
              <a:lnSpc>
                <a:spcPct val="90000"/>
              </a:lnSpc>
              <a:buFontTx/>
              <a:buChar char="•"/>
            </a:pPr>
            <a:r>
              <a:rPr lang="en-US" sz="1600" b="1" dirty="0">
                <a:latin typeface="+mn-lt"/>
              </a:rPr>
              <a:t>Purchasing managers</a:t>
            </a:r>
          </a:p>
          <a:p>
            <a:pPr marL="173038" indent="-173038" algn="l">
              <a:lnSpc>
                <a:spcPct val="90000"/>
              </a:lnSpc>
              <a:buFontTx/>
              <a:buChar char="•"/>
            </a:pPr>
            <a:r>
              <a:rPr lang="en-US" sz="1600" b="1" dirty="0">
                <a:latin typeface="+mn-lt"/>
              </a:rPr>
              <a:t>Multiple buying influence</a:t>
            </a:r>
          </a:p>
          <a:p>
            <a:pPr marL="173038" indent="-173038" algn="l">
              <a:lnSpc>
                <a:spcPct val="90000"/>
              </a:lnSpc>
              <a:buFontTx/>
              <a:buChar char="•"/>
            </a:pPr>
            <a:r>
              <a:rPr lang="en-US" sz="1600" b="1" dirty="0">
                <a:latin typeface="+mn-lt"/>
              </a:rPr>
              <a:t>Buying procedures</a:t>
            </a:r>
          </a:p>
        </p:txBody>
      </p:sp>
      <p:sp>
        <p:nvSpPr>
          <p:cNvPr id="22" name="Line 9"/>
          <p:cNvSpPr>
            <a:spLocks noChangeShapeType="1"/>
          </p:cNvSpPr>
          <p:nvPr/>
        </p:nvSpPr>
        <p:spPr bwMode="auto">
          <a:xfrm rot="16440000" flipH="1">
            <a:off x="1364561" y="3836074"/>
            <a:ext cx="347663" cy="30163"/>
          </a:xfrm>
          <a:prstGeom prst="line">
            <a:avLst/>
          </a:prstGeom>
          <a:noFill/>
          <a:ln w="38100">
            <a:solidFill>
              <a:srgbClr val="F99939"/>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6" name="Line 8"/>
          <p:cNvSpPr>
            <a:spLocks noChangeShapeType="1"/>
          </p:cNvSpPr>
          <p:nvPr/>
        </p:nvSpPr>
        <p:spPr bwMode="auto">
          <a:xfrm flipV="1">
            <a:off x="5127625" y="3265488"/>
            <a:ext cx="3175" cy="407695"/>
          </a:xfrm>
          <a:prstGeom prst="line">
            <a:avLst/>
          </a:prstGeom>
          <a:noFill/>
          <a:ln w="38100">
            <a:solidFill>
              <a:srgbClr val="F99939"/>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Tree>
    <p:custDataLst>
      <p:tags r:id="rId1"/>
    </p:custDataLst>
    <p:extLst>
      <p:ext uri="{BB962C8B-B14F-4D97-AF65-F5344CB8AC3E}">
        <p14:creationId xmlns:p14="http://schemas.microsoft.com/office/powerpoint/2010/main" val="129460503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6634"/>
                                        </p:tgtEl>
                                        <p:attrNameLst>
                                          <p:attrName>style.visibility</p:attrName>
                                        </p:attrNameLst>
                                      </p:cBhvr>
                                      <p:to>
                                        <p:strVal val="visible"/>
                                      </p:to>
                                    </p:set>
                                    <p:animEffect transition="in" filter="wipe(up)">
                                      <p:cBhvr>
                                        <p:cTn id="19" dur="500"/>
                                        <p:tgtEl>
                                          <p:spTgt spid="26634"/>
                                        </p:tgtEl>
                                      </p:cBhvr>
                                    </p:animEffect>
                                  </p:childTnLst>
                                </p:cTn>
                              </p:par>
                            </p:childTnLst>
                          </p:cTn>
                        </p:par>
                      </p:childTnLst>
                    </p:cTn>
                  </p:par>
                  <p:par>
                    <p:cTn id="20" fill="hold">
                      <p:stCondLst>
                        <p:cond delay="indefinite"/>
                      </p:stCondLst>
                      <p:childTnLst>
                        <p:par>
                          <p:cTn id="21" fill="hold" nodeType="after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left)">
                                      <p:cBhvr>
                                        <p:cTn id="24" dur="500"/>
                                        <p:tgtEl>
                                          <p:spTgt spid="2"/>
                                        </p:tgtEl>
                                      </p:cBhvr>
                                    </p:animEffect>
                                  </p:childTnLst>
                                </p:cTn>
                              </p:par>
                            </p:childTnLst>
                          </p:cTn>
                        </p:par>
                        <p:par>
                          <p:cTn id="25" fill="hold" nodeType="afterGroup">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26635"/>
                                        </p:tgtEl>
                                        <p:attrNameLst>
                                          <p:attrName>style.visibility</p:attrName>
                                        </p:attrNameLst>
                                      </p:cBhvr>
                                      <p:to>
                                        <p:strVal val="visible"/>
                                      </p:to>
                                    </p:set>
                                    <p:animEffect transition="in" filter="wipe(up)">
                                      <p:cBhvr>
                                        <p:cTn id="28" dur="500"/>
                                        <p:tgtEl>
                                          <p:spTgt spid="26635"/>
                                        </p:tgtEl>
                                      </p:cBhvr>
                                    </p:animEffect>
                                  </p:childTnLst>
                                </p:cTn>
                              </p:par>
                            </p:childTnLst>
                          </p:cTn>
                        </p:par>
                        <p:par>
                          <p:cTn id="29" fill="hold" nodeType="afterGroup">
                            <p:stCondLst>
                              <p:cond delay="1000"/>
                            </p:stCondLst>
                            <p:childTnLst>
                              <p:par>
                                <p:cTn id="30" presetID="1" presetClass="entr" presetSubtype="0" fill="hold" nodeType="afterEffect">
                                  <p:stCondLst>
                                    <p:cond delay="0"/>
                                  </p:stCondLst>
                                  <p:childTnLst>
                                    <p:set>
                                      <p:cBhvr>
                                        <p:cTn id="31" dur="1" fill="hold">
                                          <p:stCondLst>
                                            <p:cond delay="0"/>
                                          </p:stCondLst>
                                        </p:cTn>
                                        <p:tgtEl>
                                          <p:spTgt spid="26636"/>
                                        </p:tgtEl>
                                        <p:attrNameLst>
                                          <p:attrName>style.visibility</p:attrName>
                                        </p:attrNameLst>
                                      </p:cBhvr>
                                      <p:to>
                                        <p:strVal val="visible"/>
                                      </p:to>
                                    </p:set>
                                  </p:childTnLst>
                                </p:cTn>
                              </p:par>
                            </p:childTnLst>
                          </p:cTn>
                        </p:par>
                        <p:par>
                          <p:cTn id="32" fill="hold" nodeType="afterGroup">
                            <p:stCondLst>
                              <p:cond delay="1000"/>
                            </p:stCondLst>
                            <p:childTnLst>
                              <p:par>
                                <p:cTn id="33" presetID="22" presetClass="entr" presetSubtype="1"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up)">
                                      <p:cBhvr>
                                        <p:cTn id="35" dur="100"/>
                                        <p:tgtEl>
                                          <p:spTgt spid="26"/>
                                        </p:tgtEl>
                                      </p:cBhvr>
                                    </p:animEffect>
                                  </p:childTnLst>
                                </p:cTn>
                              </p:par>
                            </p:childTnLst>
                          </p:cTn>
                        </p:par>
                        <p:par>
                          <p:cTn id="36" fill="hold">
                            <p:stCondLst>
                              <p:cond delay="1100"/>
                            </p:stCondLst>
                            <p:childTnLst>
                              <p:par>
                                <p:cTn id="37" presetID="22" presetClass="entr" presetSubtype="1"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up)">
                                      <p:cBhvr>
                                        <p:cTn id="39" dur="500"/>
                                        <p:tgtEl>
                                          <p:spTgt spid="22"/>
                                        </p:tgtEl>
                                      </p:cBhvr>
                                    </p:animEffect>
                                  </p:childTnLst>
                                </p:cTn>
                              </p:par>
                            </p:childTnLst>
                          </p:cTn>
                        </p:par>
                        <p:par>
                          <p:cTn id="40" fill="hold">
                            <p:stCondLst>
                              <p:cond delay="1600"/>
                            </p:stCondLst>
                            <p:childTnLst>
                              <p:par>
                                <p:cTn id="41" presetID="22"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up)">
                                      <p:cBhvr>
                                        <p:cTn id="43" dur="500"/>
                                        <p:tgtEl>
                                          <p:spTgt spid="21"/>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up)">
                                      <p:cBhvr>
                                        <p:cTn id="46" dur="500"/>
                                        <p:tgtEl>
                                          <p:spTgt spid="25"/>
                                        </p:tgtEl>
                                      </p:cBhvr>
                                    </p:animEffect>
                                  </p:childTnLst>
                                </p:cTn>
                              </p:par>
                            </p:childTnLst>
                          </p:cTn>
                        </p:par>
                        <p:par>
                          <p:cTn id="47" fill="hold">
                            <p:stCondLst>
                              <p:cond delay="2100"/>
                            </p:stCondLst>
                            <p:childTnLst>
                              <p:par>
                                <p:cTn id="48" presetID="22" presetClass="entr" presetSubtype="1" fill="hold" grpId="0" nodeType="after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up)">
                                      <p:cBhvr>
                                        <p:cTn id="50" dur="500"/>
                                        <p:tgtEl>
                                          <p:spTgt spid="28"/>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up)">
                                      <p:cBhvr>
                                        <p:cTn id="53" dur="500"/>
                                        <p:tgtEl>
                                          <p:spTgt spid="31"/>
                                        </p:tgtEl>
                                      </p:cBhvr>
                                    </p:animEffect>
                                  </p:childTnLst>
                                </p:cTn>
                              </p:par>
                            </p:childTnLst>
                          </p:cTn>
                        </p:par>
                        <p:par>
                          <p:cTn id="54" fill="hold">
                            <p:stCondLst>
                              <p:cond delay="2600"/>
                            </p:stCondLst>
                            <p:childTnLst>
                              <p:par>
                                <p:cTn id="55" presetID="22" presetClass="entr" presetSubtype="1"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up)">
                                      <p:cBhvr>
                                        <p:cTn id="5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26634" grpId="0" animBg="1"/>
      <p:bldP spid="26635" grpId="0" animBg="1"/>
      <p:bldP spid="25" grpId="0" animBg="1"/>
      <p:bldP spid="31" grpId="0" animBg="1"/>
      <p:bldP spid="46" grpId="0" animBg="1"/>
      <p:bldP spid="21" grpId="0" animBg="1"/>
      <p:bldP spid="22"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normAutofit fontScale="90000"/>
          </a:bodyPr>
          <a:lstStyle/>
          <a:p>
            <a:r>
              <a:rPr lang="en-US" dirty="0"/>
              <a:t>Business and Organizational Customers</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919752114"/>
      </p:ext>
    </p:extLst>
  </p:cSld>
  <p:clrMapOvr>
    <a:masterClrMapping/>
  </p:clrMapOvr>
  <p:transition>
    <p:pull dir="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r>
              <a:rPr lang="en-US" dirty="0"/>
              <a:t>Serving International Markets</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536656160"/>
      </p:ext>
    </p:extLst>
  </p:cSld>
  <p:clrMapOvr>
    <a:masterClrMapping/>
  </p:clrMapOvr>
  <p:transition>
    <p:pull dir="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900" dirty="0"/>
              <a:t>Differences between Organizational Customers and Final Consumers (Exhibit 6-2)</a:t>
            </a:r>
          </a:p>
        </p:txBody>
      </p:sp>
      <p:sp>
        <p:nvSpPr>
          <p:cNvPr id="3" name="Oval 2"/>
          <p:cNvSpPr/>
          <p:nvPr/>
        </p:nvSpPr>
        <p:spPr>
          <a:xfrm>
            <a:off x="3048000" y="2434772"/>
            <a:ext cx="3200400" cy="27468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300" b="1" dirty="0"/>
              <a:t>Business &amp;</a:t>
            </a:r>
          </a:p>
          <a:p>
            <a:r>
              <a:rPr lang="en-US" sz="2300" b="1" dirty="0"/>
              <a:t>Organizational</a:t>
            </a:r>
          </a:p>
          <a:p>
            <a:r>
              <a:rPr lang="en-US" sz="2300" b="1" dirty="0"/>
              <a:t>Markets Are</a:t>
            </a:r>
          </a:p>
          <a:p>
            <a:r>
              <a:rPr lang="en-US" sz="2300" b="1" dirty="0"/>
              <a:t>Different</a:t>
            </a:r>
          </a:p>
        </p:txBody>
      </p:sp>
      <p:sp>
        <p:nvSpPr>
          <p:cNvPr id="4" name="Rounded Rectangle 3"/>
          <p:cNvSpPr/>
          <p:nvPr/>
        </p:nvSpPr>
        <p:spPr>
          <a:xfrm>
            <a:off x="1524000" y="1295400"/>
            <a:ext cx="2362200" cy="1066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dirty="0"/>
              <a:t>Multiple buying influence</a:t>
            </a:r>
          </a:p>
        </p:txBody>
      </p:sp>
      <p:sp>
        <p:nvSpPr>
          <p:cNvPr id="5" name="Rounded Rectangle 4"/>
          <p:cNvSpPr/>
          <p:nvPr/>
        </p:nvSpPr>
        <p:spPr>
          <a:xfrm>
            <a:off x="3525157" y="5373915"/>
            <a:ext cx="2362200" cy="1066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dirty="0"/>
              <a:t>Ethical issues arise</a:t>
            </a:r>
          </a:p>
        </p:txBody>
      </p:sp>
      <p:sp>
        <p:nvSpPr>
          <p:cNvPr id="6" name="Rounded Rectangle 5"/>
          <p:cNvSpPr/>
          <p:nvPr/>
        </p:nvSpPr>
        <p:spPr>
          <a:xfrm>
            <a:off x="457200" y="2743200"/>
            <a:ext cx="2362200" cy="1066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dirty="0"/>
              <a:t>Buyers follow</a:t>
            </a:r>
          </a:p>
          <a:p>
            <a:r>
              <a:rPr lang="en-US" sz="2200" b="1" dirty="0"/>
              <a:t>procedures</a:t>
            </a:r>
          </a:p>
        </p:txBody>
      </p:sp>
      <p:sp>
        <p:nvSpPr>
          <p:cNvPr id="7" name="Rounded Rectangle 6"/>
          <p:cNvSpPr/>
          <p:nvPr/>
        </p:nvSpPr>
        <p:spPr>
          <a:xfrm>
            <a:off x="457200" y="4038600"/>
            <a:ext cx="2362200" cy="1066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dirty="0"/>
              <a:t>Purchasing</a:t>
            </a:r>
          </a:p>
          <a:p>
            <a:r>
              <a:rPr lang="en-US" sz="2200" b="1" dirty="0"/>
              <a:t>managers are</a:t>
            </a:r>
          </a:p>
          <a:p>
            <a:r>
              <a:rPr lang="en-US" sz="2200" b="1" dirty="0"/>
              <a:t>specialists</a:t>
            </a:r>
          </a:p>
        </p:txBody>
      </p:sp>
      <p:sp>
        <p:nvSpPr>
          <p:cNvPr id="8" name="Rounded Rectangle 7"/>
          <p:cNvSpPr/>
          <p:nvPr/>
        </p:nvSpPr>
        <p:spPr>
          <a:xfrm>
            <a:off x="6629400" y="4038600"/>
            <a:ext cx="2362200" cy="1066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dirty="0"/>
              <a:t>Behavioral needs</a:t>
            </a:r>
          </a:p>
          <a:p>
            <a:r>
              <a:rPr lang="en-US" sz="2200" b="1" dirty="0"/>
              <a:t>still matter</a:t>
            </a:r>
          </a:p>
        </p:txBody>
      </p:sp>
      <p:sp>
        <p:nvSpPr>
          <p:cNvPr id="9" name="Rounded Rectangle 8"/>
          <p:cNvSpPr/>
          <p:nvPr/>
        </p:nvSpPr>
        <p:spPr>
          <a:xfrm>
            <a:off x="6629400" y="2743200"/>
            <a:ext cx="2362200" cy="1066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dirty="0"/>
              <a:t>Economic needs are</a:t>
            </a:r>
          </a:p>
          <a:p>
            <a:r>
              <a:rPr lang="en-US" sz="2200" b="1" dirty="0"/>
              <a:t>primary</a:t>
            </a:r>
          </a:p>
        </p:txBody>
      </p:sp>
      <p:sp>
        <p:nvSpPr>
          <p:cNvPr id="10" name="Rounded Rectangle 9"/>
          <p:cNvSpPr/>
          <p:nvPr/>
        </p:nvSpPr>
        <p:spPr>
          <a:xfrm>
            <a:off x="5562600" y="1295400"/>
            <a:ext cx="2362200" cy="1066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dirty="0"/>
              <a:t>Fewer but larger</a:t>
            </a:r>
          </a:p>
          <a:p>
            <a:r>
              <a:rPr lang="en-US" sz="2200" b="1" dirty="0"/>
              <a:t>customers</a:t>
            </a:r>
          </a:p>
        </p:txBody>
      </p:sp>
    </p:spTree>
    <p:custDataLst>
      <p:tags r:id="rId1"/>
    </p:custDataLst>
    <p:extLst>
      <p:ext uri="{BB962C8B-B14F-4D97-AF65-F5344CB8AC3E}">
        <p14:creationId xmlns:p14="http://schemas.microsoft.com/office/powerpoint/2010/main" val="90832409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mph" presetSubtype="0" fill="hold" grpId="1" nodeType="clickEffect">
                                  <p:stCondLst>
                                    <p:cond delay="0"/>
                                  </p:stCondLst>
                                  <p:childTnLst>
                                    <p:animClr clrSpc="hsl" dir="cw">
                                      <p:cBhvr override="childStyle">
                                        <p:cTn id="11" dur="500" fill="hold"/>
                                        <p:tgtEl>
                                          <p:spTgt spid="10"/>
                                        </p:tgtEl>
                                        <p:attrNameLst>
                                          <p:attrName>style.color</p:attrName>
                                        </p:attrNameLst>
                                      </p:cBhvr>
                                      <p:by>
                                        <p:hsl h="0" s="-70588" l="0"/>
                                      </p:by>
                                    </p:animClr>
                                    <p:animClr clrSpc="hsl" dir="cw">
                                      <p:cBhvr>
                                        <p:cTn id="12" dur="500" fill="hold"/>
                                        <p:tgtEl>
                                          <p:spTgt spid="10"/>
                                        </p:tgtEl>
                                        <p:attrNameLst>
                                          <p:attrName>fillcolor</p:attrName>
                                        </p:attrNameLst>
                                      </p:cBhvr>
                                      <p:by>
                                        <p:hsl h="0" s="-70588" l="0"/>
                                      </p:by>
                                    </p:animClr>
                                    <p:animClr clrSpc="hsl" dir="cw">
                                      <p:cBhvr>
                                        <p:cTn id="13" dur="500" fill="hold"/>
                                        <p:tgtEl>
                                          <p:spTgt spid="10"/>
                                        </p:tgtEl>
                                        <p:attrNameLst>
                                          <p:attrName>stroke.color</p:attrName>
                                        </p:attrNameLst>
                                      </p:cBhvr>
                                      <p:by>
                                        <p:hsl h="0" s="-70588" l="0"/>
                                      </p:by>
                                    </p:animClr>
                                    <p:set>
                                      <p:cBhvr>
                                        <p:cTn id="14" dur="500" fill="hold"/>
                                        <p:tgtEl>
                                          <p:spTgt spid="10"/>
                                        </p:tgtEl>
                                        <p:attrNameLst>
                                          <p:attrName>fill.type</p:attrName>
                                        </p:attrNameLst>
                                      </p:cBhvr>
                                      <p:to>
                                        <p:strVal val="solid"/>
                                      </p:to>
                                    </p:set>
                                  </p:childTnLst>
                                </p:cTn>
                              </p:par>
                              <p:par>
                                <p:cTn id="15" presetID="22" presetClass="entr" presetSubtype="8"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5" presetClass="emph" presetSubtype="0" fill="hold" grpId="1" nodeType="withEffect">
                                  <p:stCondLst>
                                    <p:cond delay="0"/>
                                  </p:stCondLst>
                                  <p:childTnLst>
                                    <p:animClr clrSpc="hsl" dir="cw">
                                      <p:cBhvr override="childStyle">
                                        <p:cTn id="24" dur="500" fill="hold"/>
                                        <p:tgtEl>
                                          <p:spTgt spid="9"/>
                                        </p:tgtEl>
                                        <p:attrNameLst>
                                          <p:attrName>style.color</p:attrName>
                                        </p:attrNameLst>
                                      </p:cBhvr>
                                      <p:by>
                                        <p:hsl h="0" s="-70588" l="0"/>
                                      </p:by>
                                    </p:animClr>
                                    <p:animClr clrSpc="hsl" dir="cw">
                                      <p:cBhvr>
                                        <p:cTn id="25" dur="500" fill="hold"/>
                                        <p:tgtEl>
                                          <p:spTgt spid="9"/>
                                        </p:tgtEl>
                                        <p:attrNameLst>
                                          <p:attrName>fillcolor</p:attrName>
                                        </p:attrNameLst>
                                      </p:cBhvr>
                                      <p:by>
                                        <p:hsl h="0" s="-70588" l="0"/>
                                      </p:by>
                                    </p:animClr>
                                    <p:animClr clrSpc="hsl" dir="cw">
                                      <p:cBhvr>
                                        <p:cTn id="26" dur="500" fill="hold"/>
                                        <p:tgtEl>
                                          <p:spTgt spid="9"/>
                                        </p:tgtEl>
                                        <p:attrNameLst>
                                          <p:attrName>stroke.color</p:attrName>
                                        </p:attrNameLst>
                                      </p:cBhvr>
                                      <p:by>
                                        <p:hsl h="0" s="-70588" l="0"/>
                                      </p:by>
                                    </p:animClr>
                                    <p:set>
                                      <p:cBhvr>
                                        <p:cTn id="27" dur="500" fill="hold"/>
                                        <p:tgtEl>
                                          <p:spTgt spid="9"/>
                                        </p:tgtEl>
                                        <p:attrNameLst>
                                          <p:attrName>fill.type</p:attrName>
                                        </p:attrNameLst>
                                      </p:cBhvr>
                                      <p:to>
                                        <p:strVal val="solid"/>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par>
                                <p:cTn id="33" presetID="25" presetClass="emph" presetSubtype="0" fill="hold" grpId="1" nodeType="withEffect">
                                  <p:stCondLst>
                                    <p:cond delay="0"/>
                                  </p:stCondLst>
                                  <p:childTnLst>
                                    <p:animClr clrSpc="hsl" dir="cw">
                                      <p:cBhvr override="childStyle">
                                        <p:cTn id="34" dur="500" fill="hold"/>
                                        <p:tgtEl>
                                          <p:spTgt spid="8"/>
                                        </p:tgtEl>
                                        <p:attrNameLst>
                                          <p:attrName>style.color</p:attrName>
                                        </p:attrNameLst>
                                      </p:cBhvr>
                                      <p:by>
                                        <p:hsl h="0" s="-70588" l="0"/>
                                      </p:by>
                                    </p:animClr>
                                    <p:animClr clrSpc="hsl" dir="cw">
                                      <p:cBhvr>
                                        <p:cTn id="35" dur="500" fill="hold"/>
                                        <p:tgtEl>
                                          <p:spTgt spid="8"/>
                                        </p:tgtEl>
                                        <p:attrNameLst>
                                          <p:attrName>fillcolor</p:attrName>
                                        </p:attrNameLst>
                                      </p:cBhvr>
                                      <p:by>
                                        <p:hsl h="0" s="-70588" l="0"/>
                                      </p:by>
                                    </p:animClr>
                                    <p:animClr clrSpc="hsl" dir="cw">
                                      <p:cBhvr>
                                        <p:cTn id="36" dur="500" fill="hold"/>
                                        <p:tgtEl>
                                          <p:spTgt spid="8"/>
                                        </p:tgtEl>
                                        <p:attrNameLst>
                                          <p:attrName>stroke.color</p:attrName>
                                        </p:attrNameLst>
                                      </p:cBhvr>
                                      <p:by>
                                        <p:hsl h="0" s="-70588" l="0"/>
                                      </p:by>
                                    </p:animClr>
                                    <p:set>
                                      <p:cBhvr>
                                        <p:cTn id="37" dur="500" fill="hold"/>
                                        <p:tgtEl>
                                          <p:spTgt spid="8"/>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par>
                                <p:cTn id="43" presetID="25" presetClass="emph" presetSubtype="0" fill="hold" grpId="1" nodeType="withEffect">
                                  <p:stCondLst>
                                    <p:cond delay="0"/>
                                  </p:stCondLst>
                                  <p:childTnLst>
                                    <p:animClr clrSpc="hsl" dir="cw">
                                      <p:cBhvr override="childStyle">
                                        <p:cTn id="44" dur="500" fill="hold"/>
                                        <p:tgtEl>
                                          <p:spTgt spid="5"/>
                                        </p:tgtEl>
                                        <p:attrNameLst>
                                          <p:attrName>style.color</p:attrName>
                                        </p:attrNameLst>
                                      </p:cBhvr>
                                      <p:by>
                                        <p:hsl h="0" s="-70588" l="0"/>
                                      </p:by>
                                    </p:animClr>
                                    <p:animClr clrSpc="hsl" dir="cw">
                                      <p:cBhvr>
                                        <p:cTn id="45" dur="500" fill="hold"/>
                                        <p:tgtEl>
                                          <p:spTgt spid="5"/>
                                        </p:tgtEl>
                                        <p:attrNameLst>
                                          <p:attrName>fillcolor</p:attrName>
                                        </p:attrNameLst>
                                      </p:cBhvr>
                                      <p:by>
                                        <p:hsl h="0" s="-70588" l="0"/>
                                      </p:by>
                                    </p:animClr>
                                    <p:animClr clrSpc="hsl" dir="cw">
                                      <p:cBhvr>
                                        <p:cTn id="46" dur="500" fill="hold"/>
                                        <p:tgtEl>
                                          <p:spTgt spid="5"/>
                                        </p:tgtEl>
                                        <p:attrNameLst>
                                          <p:attrName>stroke.color</p:attrName>
                                        </p:attrNameLst>
                                      </p:cBhvr>
                                      <p:by>
                                        <p:hsl h="0" s="-70588" l="0"/>
                                      </p:by>
                                    </p:animClr>
                                    <p:set>
                                      <p:cBhvr>
                                        <p:cTn id="47" dur="500" fill="hold"/>
                                        <p:tgtEl>
                                          <p:spTgt spid="5"/>
                                        </p:tgtEl>
                                        <p:attrNameLst>
                                          <p:attrName>fill.type</p:attrName>
                                        </p:attrNameLst>
                                      </p:cBhvr>
                                      <p:to>
                                        <p:strVal val="solid"/>
                                      </p:to>
                                    </p:se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left)">
                                      <p:cBhvr>
                                        <p:cTn id="52" dur="500"/>
                                        <p:tgtEl>
                                          <p:spTgt spid="6"/>
                                        </p:tgtEl>
                                      </p:cBhvr>
                                    </p:animEffect>
                                  </p:childTnLst>
                                </p:cTn>
                              </p:par>
                              <p:par>
                                <p:cTn id="53" presetID="25" presetClass="emph" presetSubtype="0" fill="hold" grpId="1" nodeType="withEffect">
                                  <p:stCondLst>
                                    <p:cond delay="0"/>
                                  </p:stCondLst>
                                  <p:childTnLst>
                                    <p:animClr clrSpc="hsl" dir="cw">
                                      <p:cBhvr override="childStyle">
                                        <p:cTn id="54" dur="500" fill="hold"/>
                                        <p:tgtEl>
                                          <p:spTgt spid="7"/>
                                        </p:tgtEl>
                                        <p:attrNameLst>
                                          <p:attrName>style.color</p:attrName>
                                        </p:attrNameLst>
                                      </p:cBhvr>
                                      <p:by>
                                        <p:hsl h="0" s="-70588" l="0"/>
                                      </p:by>
                                    </p:animClr>
                                    <p:animClr clrSpc="hsl" dir="cw">
                                      <p:cBhvr>
                                        <p:cTn id="55" dur="500" fill="hold"/>
                                        <p:tgtEl>
                                          <p:spTgt spid="7"/>
                                        </p:tgtEl>
                                        <p:attrNameLst>
                                          <p:attrName>fillcolor</p:attrName>
                                        </p:attrNameLst>
                                      </p:cBhvr>
                                      <p:by>
                                        <p:hsl h="0" s="-70588" l="0"/>
                                      </p:by>
                                    </p:animClr>
                                    <p:animClr clrSpc="hsl" dir="cw">
                                      <p:cBhvr>
                                        <p:cTn id="56" dur="500" fill="hold"/>
                                        <p:tgtEl>
                                          <p:spTgt spid="7"/>
                                        </p:tgtEl>
                                        <p:attrNameLst>
                                          <p:attrName>stroke.color</p:attrName>
                                        </p:attrNameLst>
                                      </p:cBhvr>
                                      <p:by>
                                        <p:hsl h="0" s="-70588" l="0"/>
                                      </p:by>
                                    </p:animClr>
                                    <p:set>
                                      <p:cBhvr>
                                        <p:cTn id="57" dur="500" fill="hold"/>
                                        <p:tgtEl>
                                          <p:spTgt spid="7"/>
                                        </p:tgtEl>
                                        <p:attrNameLst>
                                          <p:attrName>fill.type</p:attrName>
                                        </p:attrNameLst>
                                      </p:cBhvr>
                                      <p:to>
                                        <p:strVal val="solid"/>
                                      </p:to>
                                    </p:se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left)">
                                      <p:cBhvr>
                                        <p:cTn id="62" dur="500"/>
                                        <p:tgtEl>
                                          <p:spTgt spid="4"/>
                                        </p:tgtEl>
                                      </p:cBhvr>
                                    </p:animEffect>
                                  </p:childTnLst>
                                </p:cTn>
                              </p:par>
                              <p:par>
                                <p:cTn id="63" presetID="25" presetClass="emph" presetSubtype="0" fill="hold" grpId="1" nodeType="withEffect">
                                  <p:stCondLst>
                                    <p:cond delay="0"/>
                                  </p:stCondLst>
                                  <p:childTnLst>
                                    <p:animClr clrSpc="hsl" dir="cw">
                                      <p:cBhvr override="childStyle">
                                        <p:cTn id="64" dur="500" fill="hold"/>
                                        <p:tgtEl>
                                          <p:spTgt spid="6"/>
                                        </p:tgtEl>
                                        <p:attrNameLst>
                                          <p:attrName>style.color</p:attrName>
                                        </p:attrNameLst>
                                      </p:cBhvr>
                                      <p:by>
                                        <p:hsl h="0" s="-70588" l="0"/>
                                      </p:by>
                                    </p:animClr>
                                    <p:animClr clrSpc="hsl" dir="cw">
                                      <p:cBhvr>
                                        <p:cTn id="65" dur="500" fill="hold"/>
                                        <p:tgtEl>
                                          <p:spTgt spid="6"/>
                                        </p:tgtEl>
                                        <p:attrNameLst>
                                          <p:attrName>fillcolor</p:attrName>
                                        </p:attrNameLst>
                                      </p:cBhvr>
                                      <p:by>
                                        <p:hsl h="0" s="-70588" l="0"/>
                                      </p:by>
                                    </p:animClr>
                                    <p:animClr clrSpc="hsl" dir="cw">
                                      <p:cBhvr>
                                        <p:cTn id="66" dur="500" fill="hold"/>
                                        <p:tgtEl>
                                          <p:spTgt spid="6"/>
                                        </p:tgtEl>
                                        <p:attrNameLst>
                                          <p:attrName>stroke.color</p:attrName>
                                        </p:attrNameLst>
                                      </p:cBhvr>
                                      <p:by>
                                        <p:hsl h="0" s="-70588" l="0"/>
                                      </p:by>
                                    </p:animClr>
                                    <p:set>
                                      <p:cBhvr>
                                        <p:cTn id="67" dur="5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3505200" cy="2551112"/>
          </a:xfrm>
        </p:spPr>
        <p:txBody>
          <a:bodyPr>
            <a:normAutofit/>
          </a:bodyPr>
          <a:lstStyle/>
          <a:p>
            <a:r>
              <a:rPr lang="en-US" dirty="0"/>
              <a:t>Multiple Buying Influence  </a:t>
            </a:r>
          </a:p>
        </p:txBody>
      </p:sp>
      <p:pic>
        <p:nvPicPr>
          <p:cNvPr id="3" name="Picture 2" descr="C:\Dropbox\BM19e Dropbox\BM19e Supplements\Digital Images\Perreault_19e_DIL\per28981_ch06\per28981_p060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533400"/>
            <a:ext cx="4034219" cy="54520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562600" y="6004348"/>
            <a:ext cx="2514600" cy="246221"/>
          </a:xfrm>
          <a:prstGeom prst="rect">
            <a:avLst/>
          </a:prstGeom>
          <a:noFill/>
        </p:spPr>
        <p:txBody>
          <a:bodyPr wrap="square" rtlCol="0">
            <a:spAutoFit/>
          </a:bodyPr>
          <a:lstStyle/>
          <a:p>
            <a:r>
              <a:rPr lang="en-US" sz="1000" i="1" dirty="0"/>
              <a:t>Source: BASF Corporation 2015</a:t>
            </a:r>
            <a:endParaRPr lang="en-US" sz="1000" dirty="0"/>
          </a:p>
        </p:txBody>
      </p:sp>
    </p:spTree>
    <p:custDataLst>
      <p:tags r:id="rId1"/>
    </p:custDataLst>
    <p:extLst>
      <p:ext uri="{BB962C8B-B14F-4D97-AF65-F5344CB8AC3E}">
        <p14:creationId xmlns:p14="http://schemas.microsoft.com/office/powerpoint/2010/main" val="1084438430"/>
      </p:ext>
    </p:extLst>
  </p:cSld>
  <p:clrMapOvr>
    <a:masterClrMapping/>
  </p:clrMapOvr>
  <p:transition>
    <p:pull dir="ru"/>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76200"/>
            <a:ext cx="8229600" cy="1398587"/>
          </a:xfrm>
        </p:spPr>
        <p:txBody>
          <a:bodyPr>
            <a:normAutofit fontScale="90000"/>
          </a:bodyPr>
          <a:lstStyle/>
          <a:p>
            <a:r>
              <a:rPr lang="en-US" dirty="0"/>
              <a:t>Multiple Influence and Roles in the Buying Center </a:t>
            </a:r>
          </a:p>
        </p:txBody>
      </p:sp>
      <p:sp>
        <p:nvSpPr>
          <p:cNvPr id="30723" name="AutoShape 10"/>
          <p:cNvSpPr>
            <a:spLocks noChangeArrowheads="1"/>
          </p:cNvSpPr>
          <p:nvPr/>
        </p:nvSpPr>
        <p:spPr bwMode="auto">
          <a:xfrm>
            <a:off x="228600" y="1600200"/>
            <a:ext cx="8077200" cy="44958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b="1" dirty="0">
              <a:latin typeface="Arial" pitchFamily="34" charset="0"/>
              <a:cs typeface="Arial" pitchFamily="34" charset="0"/>
            </a:endParaRPr>
          </a:p>
        </p:txBody>
      </p:sp>
      <p:sp>
        <p:nvSpPr>
          <p:cNvPr id="11" name="AutoShape 15"/>
          <p:cNvSpPr>
            <a:spLocks noChangeArrowheads="1"/>
          </p:cNvSpPr>
          <p:nvPr/>
        </p:nvSpPr>
        <p:spPr bwMode="auto">
          <a:xfrm>
            <a:off x="838200" y="5105400"/>
            <a:ext cx="2667000" cy="533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b="1" dirty="0">
                <a:latin typeface="Arial" pitchFamily="34" charset="0"/>
                <a:cs typeface="Arial" pitchFamily="34" charset="0"/>
              </a:rPr>
              <a:t>Gatekeepers</a:t>
            </a:r>
          </a:p>
        </p:txBody>
      </p:sp>
      <p:sp>
        <p:nvSpPr>
          <p:cNvPr id="12" name="AutoShape 22"/>
          <p:cNvSpPr>
            <a:spLocks noChangeArrowheads="1"/>
          </p:cNvSpPr>
          <p:nvPr/>
        </p:nvSpPr>
        <p:spPr bwMode="auto">
          <a:xfrm>
            <a:off x="4953000" y="5105400"/>
            <a:ext cx="2667000" cy="533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b="1" dirty="0">
                <a:latin typeface="Arial" pitchFamily="34" charset="0"/>
                <a:cs typeface="Arial" pitchFamily="34" charset="0"/>
              </a:rPr>
              <a:t>Deciders</a:t>
            </a:r>
          </a:p>
        </p:txBody>
      </p:sp>
      <p:sp>
        <p:nvSpPr>
          <p:cNvPr id="13" name="AutoShape 23"/>
          <p:cNvSpPr>
            <a:spLocks noChangeArrowheads="1"/>
          </p:cNvSpPr>
          <p:nvPr/>
        </p:nvSpPr>
        <p:spPr bwMode="auto">
          <a:xfrm>
            <a:off x="5410200" y="3429000"/>
            <a:ext cx="2667000" cy="533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b="1" dirty="0">
                <a:latin typeface="Arial" pitchFamily="34" charset="0"/>
                <a:cs typeface="Arial" pitchFamily="34" charset="0"/>
              </a:rPr>
              <a:t>Influencers</a:t>
            </a:r>
          </a:p>
        </p:txBody>
      </p:sp>
      <p:sp>
        <p:nvSpPr>
          <p:cNvPr id="14" name="AutoShape 24"/>
          <p:cNvSpPr>
            <a:spLocks noChangeArrowheads="1"/>
          </p:cNvSpPr>
          <p:nvPr/>
        </p:nvSpPr>
        <p:spPr bwMode="auto">
          <a:xfrm>
            <a:off x="457200" y="3429000"/>
            <a:ext cx="2667000" cy="533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b="1" dirty="0">
                <a:latin typeface="Arial" pitchFamily="34" charset="0"/>
                <a:cs typeface="Arial" pitchFamily="34" charset="0"/>
              </a:rPr>
              <a:t>Users</a:t>
            </a:r>
          </a:p>
        </p:txBody>
      </p:sp>
      <p:sp>
        <p:nvSpPr>
          <p:cNvPr id="15" name="AutoShape 25"/>
          <p:cNvSpPr>
            <a:spLocks noChangeArrowheads="1"/>
          </p:cNvSpPr>
          <p:nvPr/>
        </p:nvSpPr>
        <p:spPr bwMode="auto">
          <a:xfrm>
            <a:off x="2895600" y="2057400"/>
            <a:ext cx="2667000" cy="533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b="1" dirty="0">
                <a:latin typeface="Arial" pitchFamily="34" charset="0"/>
                <a:cs typeface="Arial" pitchFamily="34" charset="0"/>
              </a:rPr>
              <a:t>Buyers</a:t>
            </a:r>
          </a:p>
        </p:txBody>
      </p:sp>
      <p:sp>
        <p:nvSpPr>
          <p:cNvPr id="30729" name="Text Box 17"/>
          <p:cNvSpPr txBox="1">
            <a:spLocks noChangeArrowheads="1"/>
          </p:cNvSpPr>
          <p:nvPr/>
        </p:nvSpPr>
        <p:spPr bwMode="auto">
          <a:xfrm>
            <a:off x="3429000" y="3352800"/>
            <a:ext cx="1676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3200" b="1" dirty="0"/>
              <a:t>Buying</a:t>
            </a:r>
            <a:br>
              <a:rPr lang="en-US" sz="3200" b="1" dirty="0"/>
            </a:br>
            <a:r>
              <a:rPr lang="en-US" sz="3200" b="1" dirty="0"/>
              <a:t>Center</a:t>
            </a:r>
          </a:p>
        </p:txBody>
      </p:sp>
    </p:spTree>
    <p:custDataLst>
      <p:tags r:id="rId1"/>
    </p:custDataLst>
    <p:extLst>
      <p:ext uri="{BB962C8B-B14F-4D97-AF65-F5344CB8AC3E}">
        <p14:creationId xmlns:p14="http://schemas.microsoft.com/office/powerpoint/2010/main" val="98708616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righ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dirty="0"/>
              <a:t>Checking Your Knowledge</a:t>
            </a:r>
          </a:p>
        </p:txBody>
      </p:sp>
      <p:sp>
        <p:nvSpPr>
          <p:cNvPr id="2" name="Content Placeholder 1"/>
          <p:cNvSpPr>
            <a:spLocks noGrp="1"/>
          </p:cNvSpPr>
          <p:nvPr>
            <p:ph idx="1"/>
          </p:nvPr>
        </p:nvSpPr>
        <p:spPr/>
        <p:txBody>
          <a:bodyPr>
            <a:normAutofit fontScale="77500" lnSpcReduction="20000"/>
          </a:bodyPr>
          <a:lstStyle/>
          <a:p>
            <a:pPr marL="65087" indent="0">
              <a:buNone/>
            </a:pPr>
            <a:r>
              <a:rPr lang="en-US" dirty="0"/>
              <a:t>Consuela Velasquez is a receptionist for a group of seven physicians. As she controls the calendars for the physicians, any sales representatives from a pharmaceutical company wanting to call on the physicians have to go through Consuela. As a result, it is very important for sales reps to cultivate a good relationship with her. In the buying center, Consuela would be best described as a:</a:t>
            </a:r>
          </a:p>
          <a:p>
            <a:endParaRPr lang="en-US" dirty="0"/>
          </a:p>
          <a:p>
            <a:pPr marL="0" indent="0">
              <a:buNone/>
            </a:pPr>
            <a:r>
              <a:rPr lang="en-US" dirty="0"/>
              <a:t>A.	buyer.</a:t>
            </a:r>
          </a:p>
          <a:p>
            <a:pPr marL="0" indent="0">
              <a:buNone/>
            </a:pPr>
            <a:r>
              <a:rPr lang="en-US" dirty="0"/>
              <a:t>B.	user.</a:t>
            </a:r>
          </a:p>
          <a:p>
            <a:pPr marL="0" indent="0">
              <a:buNone/>
            </a:pPr>
            <a:r>
              <a:rPr lang="en-US" dirty="0"/>
              <a:t>C.	influencer.</a:t>
            </a:r>
          </a:p>
          <a:p>
            <a:pPr marL="0" indent="0">
              <a:buNone/>
            </a:pPr>
            <a:r>
              <a:rPr lang="en-US" dirty="0"/>
              <a:t>D.	gatekeeper.</a:t>
            </a:r>
          </a:p>
          <a:p>
            <a:pPr marL="0" indent="0">
              <a:buNone/>
            </a:pPr>
            <a:r>
              <a:rPr lang="en-US" dirty="0"/>
              <a:t>E.	decider.</a:t>
            </a:r>
          </a:p>
          <a:p>
            <a:endParaRPr lang="en-US" dirty="0"/>
          </a:p>
          <a:p>
            <a:endParaRPr lang="en-US" dirty="0"/>
          </a:p>
        </p:txBody>
      </p:sp>
    </p:spTree>
    <p:custDataLst>
      <p:tags r:id="rId1"/>
    </p:custDataLst>
    <p:extLst>
      <p:ext uri="{BB962C8B-B14F-4D97-AF65-F5344CB8AC3E}">
        <p14:creationId xmlns:p14="http://schemas.microsoft.com/office/powerpoint/2010/main" val="2109598224"/>
      </p:ext>
    </p:extLst>
  </p:cSld>
  <p:clrMapOvr>
    <a:masterClrMapping/>
  </p:clrMapOvr>
  <p:transition>
    <p:pull dir="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dirty="0"/>
              <a:t>Checking Your Knowledge</a:t>
            </a:r>
          </a:p>
        </p:txBody>
      </p:sp>
      <p:sp>
        <p:nvSpPr>
          <p:cNvPr id="2" name="Content Placeholder 1"/>
          <p:cNvSpPr>
            <a:spLocks noGrp="1"/>
          </p:cNvSpPr>
          <p:nvPr>
            <p:ph idx="1"/>
          </p:nvPr>
        </p:nvSpPr>
        <p:spPr/>
        <p:txBody>
          <a:bodyPr>
            <a:normAutofit fontScale="77500" lnSpcReduction="20000"/>
          </a:bodyPr>
          <a:lstStyle/>
          <a:p>
            <a:pPr marL="65087" indent="0">
              <a:buNone/>
            </a:pPr>
            <a:r>
              <a:rPr lang="en-US" dirty="0"/>
              <a:t>Usha Jamison is a purchasing specialist for a large company. She has the authority to execute purchase orders on amounts up to $100,000. On a purchase order for a higher amount, Usha arranges the terms of sale, but the transaction has to be approved by the company president. In the buying center for a purchase in excess of $100,000, Usha is a(n)  _________ and the president is a(n)_________.</a:t>
            </a:r>
          </a:p>
          <a:p>
            <a:endParaRPr lang="en-US" dirty="0"/>
          </a:p>
          <a:p>
            <a:pPr marL="0" indent="0">
              <a:buNone/>
            </a:pPr>
            <a:r>
              <a:rPr lang="en-US" dirty="0"/>
              <a:t>A.	buyer; influencer</a:t>
            </a:r>
          </a:p>
          <a:p>
            <a:pPr marL="0" indent="0">
              <a:buNone/>
            </a:pPr>
            <a:r>
              <a:rPr lang="en-US" dirty="0"/>
              <a:t> B.	influencer; buyer</a:t>
            </a:r>
          </a:p>
          <a:p>
            <a:pPr marL="0" indent="0">
              <a:buNone/>
            </a:pPr>
            <a:r>
              <a:rPr lang="en-US" dirty="0"/>
              <a:t>C.	buyer; decider</a:t>
            </a:r>
          </a:p>
          <a:p>
            <a:pPr marL="0" indent="0">
              <a:buNone/>
            </a:pPr>
            <a:r>
              <a:rPr lang="en-US" dirty="0"/>
              <a:t>D.	gatekeeper; decider</a:t>
            </a:r>
          </a:p>
          <a:p>
            <a:pPr marL="0" indent="0">
              <a:buNone/>
            </a:pPr>
            <a:r>
              <a:rPr lang="en-US" dirty="0"/>
              <a:t>E.	user; influencer</a:t>
            </a:r>
          </a:p>
          <a:p>
            <a:endParaRPr lang="en-US" dirty="0"/>
          </a:p>
          <a:p>
            <a:endParaRPr lang="en-US" dirty="0"/>
          </a:p>
        </p:txBody>
      </p:sp>
    </p:spTree>
    <p:custDataLst>
      <p:tags r:id="rId1"/>
    </p:custDataLst>
    <p:extLst>
      <p:ext uri="{BB962C8B-B14F-4D97-AF65-F5344CB8AC3E}">
        <p14:creationId xmlns:p14="http://schemas.microsoft.com/office/powerpoint/2010/main" val="549136828"/>
      </p:ext>
    </p:extLst>
  </p:cSld>
  <p:clrMapOvr>
    <a:masterClrMapping/>
  </p:clrMapOvr>
  <p:transition>
    <p:pull dir="ru"/>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dirty="0"/>
              <a:t>A Model of Organizational Buying (Exhibit 6-4)</a:t>
            </a:r>
          </a:p>
        </p:txBody>
      </p:sp>
      <p:sp>
        <p:nvSpPr>
          <p:cNvPr id="2" name="Rounded Rectangle 1"/>
          <p:cNvSpPr/>
          <p:nvPr/>
        </p:nvSpPr>
        <p:spPr>
          <a:xfrm>
            <a:off x="457200" y="2130286"/>
            <a:ext cx="3962400" cy="1832113"/>
          </a:xfrm>
          <a:prstGeom prst="roundRect">
            <a:avLst/>
          </a:prstGeom>
          <a:solidFill>
            <a:srgbClr val="5DBAFF"/>
          </a:solidFill>
          <a:ln>
            <a:solidFill>
              <a:srgbClr val="5DBA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b="1" dirty="0"/>
              <a:t>Step 1: Defining the problem</a:t>
            </a:r>
          </a:p>
          <a:p>
            <a:pPr marL="571500" indent="-571500" algn="l">
              <a:buFont typeface="Arial" panose="020B0604020202020204" pitchFamily="34" charset="0"/>
              <a:buChar char="•"/>
            </a:pPr>
            <a:r>
              <a:rPr lang="en-US" sz="2000" b="1" dirty="0"/>
              <a:t>Problem recognition</a:t>
            </a:r>
          </a:p>
          <a:p>
            <a:pPr marL="571500" indent="-571500" algn="l">
              <a:buFont typeface="Arial" panose="020B0604020202020204" pitchFamily="34" charset="0"/>
              <a:buChar char="•"/>
            </a:pPr>
            <a:r>
              <a:rPr lang="en-US" sz="2000" b="1" dirty="0"/>
              <a:t>Need description</a:t>
            </a:r>
          </a:p>
          <a:p>
            <a:pPr marL="571500" indent="-571500" algn="l">
              <a:buFont typeface="Arial" panose="020B0604020202020204" pitchFamily="34" charset="0"/>
              <a:buChar char="•"/>
            </a:pPr>
            <a:r>
              <a:rPr lang="en-US" sz="2000" b="1" dirty="0"/>
              <a:t>Product specification</a:t>
            </a:r>
          </a:p>
        </p:txBody>
      </p:sp>
      <p:sp>
        <p:nvSpPr>
          <p:cNvPr id="11" name="Rounded Rectangle 10"/>
          <p:cNvSpPr/>
          <p:nvPr/>
        </p:nvSpPr>
        <p:spPr>
          <a:xfrm>
            <a:off x="4800600" y="2057400"/>
            <a:ext cx="4038600" cy="1905000"/>
          </a:xfrm>
          <a:prstGeom prst="round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b="1" dirty="0"/>
              <a:t>Step 2: Buying process</a:t>
            </a:r>
          </a:p>
          <a:p>
            <a:pPr marL="571500" indent="-571500" algn="l">
              <a:buFont typeface="Arial" panose="020B0604020202020204" pitchFamily="34" charset="0"/>
              <a:buChar char="•"/>
            </a:pPr>
            <a:r>
              <a:rPr lang="en-US" sz="2000" b="1" dirty="0"/>
              <a:t>Establish buying process</a:t>
            </a:r>
          </a:p>
          <a:p>
            <a:pPr marL="571500" indent="-571500" algn="l">
              <a:buFont typeface="Arial" panose="020B0604020202020204" pitchFamily="34" charset="0"/>
              <a:buChar char="•"/>
            </a:pPr>
            <a:r>
              <a:rPr lang="en-US" sz="2000" b="1" dirty="0"/>
              <a:t>Gather information</a:t>
            </a:r>
          </a:p>
          <a:p>
            <a:pPr marL="571500" indent="-571500" algn="l">
              <a:buFont typeface="Arial" panose="020B0604020202020204" pitchFamily="34" charset="0"/>
              <a:buChar char="•"/>
            </a:pPr>
            <a:r>
              <a:rPr lang="en-US" sz="2000" b="1" dirty="0"/>
              <a:t>Solicit bids</a:t>
            </a:r>
          </a:p>
          <a:p>
            <a:pPr marL="571500" indent="-571500" algn="l">
              <a:buFont typeface="Arial" panose="020B0604020202020204" pitchFamily="34" charset="0"/>
              <a:buChar char="•"/>
            </a:pPr>
            <a:r>
              <a:rPr lang="en-US" sz="2000" b="1" dirty="0"/>
              <a:t>Select the supplier</a:t>
            </a:r>
          </a:p>
        </p:txBody>
      </p:sp>
      <p:sp>
        <p:nvSpPr>
          <p:cNvPr id="12" name="Rounded Rectangle 11"/>
          <p:cNvSpPr/>
          <p:nvPr/>
        </p:nvSpPr>
        <p:spPr>
          <a:xfrm>
            <a:off x="2590800" y="4419600"/>
            <a:ext cx="4038600" cy="1828800"/>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b="1" dirty="0"/>
              <a:t>Step 3: Managing the buyer–seller relationship</a:t>
            </a:r>
          </a:p>
          <a:p>
            <a:pPr marL="571500" indent="-571500" algn="l">
              <a:buFont typeface="Arial" panose="020B0604020202020204" pitchFamily="34" charset="0"/>
              <a:buChar char="•"/>
            </a:pPr>
            <a:r>
              <a:rPr lang="en-US" sz="2000" b="1" dirty="0"/>
              <a:t>Structure the relationship</a:t>
            </a:r>
          </a:p>
          <a:p>
            <a:pPr marL="571500" indent="-571500" algn="l">
              <a:buFont typeface="Arial" panose="020B0604020202020204" pitchFamily="34" charset="0"/>
              <a:buChar char="•"/>
            </a:pPr>
            <a:r>
              <a:rPr lang="en-US" sz="2000" b="1" dirty="0"/>
              <a:t>Monitor supplier performance</a:t>
            </a:r>
          </a:p>
        </p:txBody>
      </p:sp>
    </p:spTree>
    <p:custDataLst>
      <p:tags r:id="rId1"/>
    </p:custDataLst>
    <p:extLst>
      <p:ext uri="{BB962C8B-B14F-4D97-AF65-F5344CB8AC3E}">
        <p14:creationId xmlns:p14="http://schemas.microsoft.com/office/powerpoint/2010/main" val="159573995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mph" presetSubtype="0" fill="hold" grpId="1" nodeType="clickEffect">
                                  <p:stCondLst>
                                    <p:cond delay="0"/>
                                  </p:stCondLst>
                                  <p:childTnLst>
                                    <p:animClr clrSpc="hsl" dir="cw">
                                      <p:cBhvr override="childStyle">
                                        <p:cTn id="11" dur="500" fill="hold"/>
                                        <p:tgtEl>
                                          <p:spTgt spid="2"/>
                                        </p:tgtEl>
                                        <p:attrNameLst>
                                          <p:attrName>style.color</p:attrName>
                                        </p:attrNameLst>
                                      </p:cBhvr>
                                      <p:by>
                                        <p:hsl h="0" s="-70588" l="0"/>
                                      </p:by>
                                    </p:animClr>
                                    <p:animClr clrSpc="hsl" dir="cw">
                                      <p:cBhvr>
                                        <p:cTn id="12" dur="500" fill="hold"/>
                                        <p:tgtEl>
                                          <p:spTgt spid="2"/>
                                        </p:tgtEl>
                                        <p:attrNameLst>
                                          <p:attrName>fillcolor</p:attrName>
                                        </p:attrNameLst>
                                      </p:cBhvr>
                                      <p:by>
                                        <p:hsl h="0" s="-70588" l="0"/>
                                      </p:by>
                                    </p:animClr>
                                    <p:animClr clrSpc="hsl" dir="cw">
                                      <p:cBhvr>
                                        <p:cTn id="13" dur="500" fill="hold"/>
                                        <p:tgtEl>
                                          <p:spTgt spid="2"/>
                                        </p:tgtEl>
                                        <p:attrNameLst>
                                          <p:attrName>stroke.color</p:attrName>
                                        </p:attrNameLst>
                                      </p:cBhvr>
                                      <p:by>
                                        <p:hsl h="0" s="-70588" l="0"/>
                                      </p:by>
                                    </p:animClr>
                                    <p:set>
                                      <p:cBhvr>
                                        <p:cTn id="14" dur="500" fill="hold"/>
                                        <p:tgtEl>
                                          <p:spTgt spid="2"/>
                                        </p:tgtEl>
                                        <p:attrNameLst>
                                          <p:attrName>fill.type</p:attrName>
                                        </p:attrNameLst>
                                      </p:cBhvr>
                                      <p:to>
                                        <p:strVal val="solid"/>
                                      </p:to>
                                    </p:se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25" presetClass="emph" presetSubtype="0" fill="hold" grpId="1" nodeType="clickEffect">
                                  <p:stCondLst>
                                    <p:cond delay="0"/>
                                  </p:stCondLst>
                                  <p:childTnLst>
                                    <p:animClr clrSpc="hsl" dir="cw">
                                      <p:cBhvr override="childStyle">
                                        <p:cTn id="22" dur="500" fill="hold"/>
                                        <p:tgtEl>
                                          <p:spTgt spid="11"/>
                                        </p:tgtEl>
                                        <p:attrNameLst>
                                          <p:attrName>style.color</p:attrName>
                                        </p:attrNameLst>
                                      </p:cBhvr>
                                      <p:by>
                                        <p:hsl h="0" s="-70588" l="0"/>
                                      </p:by>
                                    </p:animClr>
                                    <p:animClr clrSpc="hsl" dir="cw">
                                      <p:cBhvr>
                                        <p:cTn id="23" dur="500" fill="hold"/>
                                        <p:tgtEl>
                                          <p:spTgt spid="11"/>
                                        </p:tgtEl>
                                        <p:attrNameLst>
                                          <p:attrName>fillcolor</p:attrName>
                                        </p:attrNameLst>
                                      </p:cBhvr>
                                      <p:by>
                                        <p:hsl h="0" s="-70588" l="0"/>
                                      </p:by>
                                    </p:animClr>
                                    <p:animClr clrSpc="hsl" dir="cw">
                                      <p:cBhvr>
                                        <p:cTn id="24" dur="500" fill="hold"/>
                                        <p:tgtEl>
                                          <p:spTgt spid="11"/>
                                        </p:tgtEl>
                                        <p:attrNameLst>
                                          <p:attrName>stroke.color</p:attrName>
                                        </p:attrNameLst>
                                      </p:cBhvr>
                                      <p:by>
                                        <p:hsl h="0" s="-70588" l="0"/>
                                      </p:by>
                                    </p:animClr>
                                    <p:set>
                                      <p:cBhvr>
                                        <p:cTn id="25" dur="500" fill="hold"/>
                                        <p:tgtEl>
                                          <p:spTgt spid="11"/>
                                        </p:tgtEl>
                                        <p:attrNameLst>
                                          <p:attrName>fill.type</p:attrName>
                                        </p:attrNameLst>
                                      </p:cBhvr>
                                      <p:to>
                                        <p:strVal val="solid"/>
                                      </p:to>
                                    </p:se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1" grpId="0" animBg="1"/>
      <p:bldP spid="11" grpId="1"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1: Define the Problem</a:t>
            </a:r>
          </a:p>
        </p:txBody>
      </p:sp>
      <p:sp>
        <p:nvSpPr>
          <p:cNvPr id="5" name="Rounded Rectangle 4"/>
          <p:cNvSpPr/>
          <p:nvPr/>
        </p:nvSpPr>
        <p:spPr>
          <a:xfrm>
            <a:off x="915292" y="2406254"/>
            <a:ext cx="3482578" cy="2089546"/>
          </a:xfrm>
          <a:prstGeom prst="roundRect">
            <a:avLst/>
          </a:prstGeom>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a:t>From recognizing problems to describing needs</a:t>
            </a:r>
          </a:p>
        </p:txBody>
      </p:sp>
      <p:sp>
        <p:nvSpPr>
          <p:cNvPr id="6" name="Rounded Rectangle 5"/>
          <p:cNvSpPr/>
          <p:nvPr/>
        </p:nvSpPr>
        <p:spPr>
          <a:xfrm>
            <a:off x="4746128" y="2406254"/>
            <a:ext cx="3482578" cy="2089546"/>
          </a:xfrm>
          <a:prstGeom prst="roundRect">
            <a:avLst/>
          </a:prstGeom>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b="1" kern="1200" dirty="0"/>
              <a:t>Specifications describe the product</a:t>
            </a:r>
          </a:p>
        </p:txBody>
      </p:sp>
    </p:spTree>
    <p:custDataLst>
      <p:tags r:id="rId1"/>
    </p:custDataLst>
    <p:extLst>
      <p:ext uri="{BB962C8B-B14F-4D97-AF65-F5344CB8AC3E}">
        <p14:creationId xmlns:p14="http://schemas.microsoft.com/office/powerpoint/2010/main" val="130185715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mph" presetSubtype="0" fill="hold" grpId="1" nodeType="clickEffect">
                                  <p:stCondLst>
                                    <p:cond delay="0"/>
                                  </p:stCondLst>
                                  <p:childTnLst>
                                    <p:animClr clrSpc="hsl" dir="cw">
                                      <p:cBhvr override="childStyle">
                                        <p:cTn id="11" dur="500" fill="hold"/>
                                        <p:tgtEl>
                                          <p:spTgt spid="5"/>
                                        </p:tgtEl>
                                        <p:attrNameLst>
                                          <p:attrName>style.color</p:attrName>
                                        </p:attrNameLst>
                                      </p:cBhvr>
                                      <p:by>
                                        <p:hsl h="0" s="-70588" l="0"/>
                                      </p:by>
                                    </p:animClr>
                                    <p:animClr clrSpc="hsl" dir="cw">
                                      <p:cBhvr>
                                        <p:cTn id="12" dur="500" fill="hold"/>
                                        <p:tgtEl>
                                          <p:spTgt spid="5"/>
                                        </p:tgtEl>
                                        <p:attrNameLst>
                                          <p:attrName>fillcolor</p:attrName>
                                        </p:attrNameLst>
                                      </p:cBhvr>
                                      <p:by>
                                        <p:hsl h="0" s="-70588" l="0"/>
                                      </p:by>
                                    </p:animClr>
                                    <p:animClr clrSpc="hsl" dir="cw">
                                      <p:cBhvr>
                                        <p:cTn id="13" dur="500" fill="hold"/>
                                        <p:tgtEl>
                                          <p:spTgt spid="5"/>
                                        </p:tgtEl>
                                        <p:attrNameLst>
                                          <p:attrName>stroke.color</p:attrName>
                                        </p:attrNameLst>
                                      </p:cBhvr>
                                      <p:by>
                                        <p:hsl h="0" s="-70588" l="0"/>
                                      </p:by>
                                    </p:animClr>
                                    <p:set>
                                      <p:cBhvr>
                                        <p:cTn id="14" dur="500" fill="hold"/>
                                        <p:tgtEl>
                                          <p:spTgt spid="5"/>
                                        </p:tgtEl>
                                        <p:attrNameLst>
                                          <p:attrName>fill.type</p:attrName>
                                        </p:attrNameLst>
                                      </p:cBhvr>
                                      <p:to>
                                        <p:strVal val="solid"/>
                                      </p:to>
                                    </p:se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The Decision-Making Process</a:t>
            </a:r>
          </a:p>
        </p:txBody>
      </p:sp>
      <p:sp>
        <p:nvSpPr>
          <p:cNvPr id="8" name="Oval 7"/>
          <p:cNvSpPr/>
          <p:nvPr/>
        </p:nvSpPr>
        <p:spPr>
          <a:xfrm>
            <a:off x="228600" y="1981200"/>
            <a:ext cx="2895600" cy="139699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300" b="1" dirty="0"/>
              <a:t>Establish buying processes</a:t>
            </a:r>
          </a:p>
        </p:txBody>
      </p:sp>
      <p:sp>
        <p:nvSpPr>
          <p:cNvPr id="9" name="Oval 8"/>
          <p:cNvSpPr/>
          <p:nvPr/>
        </p:nvSpPr>
        <p:spPr>
          <a:xfrm>
            <a:off x="2819400" y="3378199"/>
            <a:ext cx="2895600" cy="1396999"/>
          </a:xfrm>
          <a:prstGeom prst="ellipse">
            <a:avLst/>
          </a:prstGeom>
          <a:solidFill>
            <a:srgbClr val="F999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300" b="1" dirty="0"/>
              <a:t>Gather information</a:t>
            </a:r>
          </a:p>
        </p:txBody>
      </p:sp>
      <p:sp>
        <p:nvSpPr>
          <p:cNvPr id="10" name="Oval 9"/>
          <p:cNvSpPr/>
          <p:nvPr/>
        </p:nvSpPr>
        <p:spPr>
          <a:xfrm>
            <a:off x="5410200" y="4775198"/>
            <a:ext cx="2895600" cy="1396999"/>
          </a:xfrm>
          <a:prstGeom prst="ellipse">
            <a:avLst/>
          </a:prstGeom>
          <a:solidFill>
            <a:srgbClr val="5DB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300" b="1" dirty="0"/>
              <a:t>Solicit bids &amp; select suppliers </a:t>
            </a:r>
          </a:p>
        </p:txBody>
      </p:sp>
      <p:cxnSp>
        <p:nvCxnSpPr>
          <p:cNvPr id="11" name="Straight Arrow Connector 10"/>
          <p:cNvCxnSpPr>
            <a:stCxn id="9" idx="5"/>
            <a:endCxn id="10" idx="1"/>
          </p:cNvCxnSpPr>
          <p:nvPr/>
        </p:nvCxnSpPr>
        <p:spPr>
          <a:xfrm>
            <a:off x="5290949" y="4570612"/>
            <a:ext cx="543302" cy="409172"/>
          </a:xfrm>
          <a:prstGeom prst="straightConnector1">
            <a:avLst/>
          </a:prstGeom>
          <a:ln>
            <a:solidFill>
              <a:srgbClr val="5DBAFF"/>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8" idx="5"/>
            <a:endCxn id="9" idx="1"/>
          </p:cNvCxnSpPr>
          <p:nvPr/>
        </p:nvCxnSpPr>
        <p:spPr>
          <a:xfrm>
            <a:off x="2700149" y="3173613"/>
            <a:ext cx="543302" cy="40917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8948242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dissolve">
                                      <p:cBhvr>
                                        <p:cTn id="11" dur="500"/>
                                        <p:tgtEl>
                                          <p:spTgt spid="12"/>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dissolve">
                                      <p:cBhvr>
                                        <p:cTn id="19" dur="500"/>
                                        <p:tgtEl>
                                          <p:spTgt spid="11"/>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76200"/>
            <a:ext cx="8229600" cy="1398587"/>
          </a:xfrm>
        </p:spPr>
        <p:txBody>
          <a:bodyPr>
            <a:normAutofit/>
          </a:bodyPr>
          <a:lstStyle/>
          <a:p>
            <a:r>
              <a:rPr lang="en-US" sz="3600" dirty="0"/>
              <a:t>Organizational Buying Processes</a:t>
            </a:r>
            <a:br>
              <a:rPr lang="en-US" sz="3600" dirty="0"/>
            </a:br>
            <a:r>
              <a:rPr lang="en-US" sz="3600" dirty="0"/>
              <a:t>(Exhibit 6-5)</a:t>
            </a:r>
          </a:p>
        </p:txBody>
      </p:sp>
      <p:sp>
        <p:nvSpPr>
          <p:cNvPr id="35844" name="Rectangle 4"/>
          <p:cNvSpPr>
            <a:spLocks noChangeArrowheads="1"/>
          </p:cNvSpPr>
          <p:nvPr/>
        </p:nvSpPr>
        <p:spPr bwMode="auto">
          <a:xfrm>
            <a:off x="609600" y="1066800"/>
            <a:ext cx="3048000" cy="1752600"/>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400" b="1" dirty="0">
                <a:cs typeface="Arial" pitchFamily="34" charset="0"/>
              </a:rPr>
              <a:t>Characteristics</a:t>
            </a:r>
          </a:p>
        </p:txBody>
      </p:sp>
      <p:sp>
        <p:nvSpPr>
          <p:cNvPr id="35845" name="Rectangle 5"/>
          <p:cNvSpPr>
            <a:spLocks noChangeArrowheads="1"/>
          </p:cNvSpPr>
          <p:nvPr/>
        </p:nvSpPr>
        <p:spPr bwMode="auto">
          <a:xfrm>
            <a:off x="609600" y="2819400"/>
            <a:ext cx="3048000" cy="91440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400" b="1" dirty="0">
                <a:cs typeface="Arial" pitchFamily="34" charset="0"/>
              </a:rPr>
              <a:t>Time required</a:t>
            </a:r>
          </a:p>
        </p:txBody>
      </p:sp>
      <p:sp>
        <p:nvSpPr>
          <p:cNvPr id="35846" name="Rectangle 6"/>
          <p:cNvSpPr>
            <a:spLocks noChangeArrowheads="1"/>
          </p:cNvSpPr>
          <p:nvPr/>
        </p:nvSpPr>
        <p:spPr bwMode="auto">
          <a:xfrm>
            <a:off x="609600" y="3733800"/>
            <a:ext cx="3048000" cy="91440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400" b="1" dirty="0">
                <a:cs typeface="Arial" pitchFamily="34" charset="0"/>
              </a:rPr>
              <a:t>Multiple influence</a:t>
            </a:r>
          </a:p>
        </p:txBody>
      </p:sp>
      <p:sp>
        <p:nvSpPr>
          <p:cNvPr id="35847" name="Rectangle 7"/>
          <p:cNvSpPr>
            <a:spLocks noChangeArrowheads="1"/>
          </p:cNvSpPr>
          <p:nvPr/>
        </p:nvSpPr>
        <p:spPr bwMode="auto">
          <a:xfrm>
            <a:off x="609600" y="4648200"/>
            <a:ext cx="3048000" cy="91440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400" b="1" dirty="0">
                <a:cs typeface="Arial" pitchFamily="34" charset="0"/>
              </a:rPr>
              <a:t>Review of suppliers</a:t>
            </a:r>
          </a:p>
        </p:txBody>
      </p:sp>
      <p:sp>
        <p:nvSpPr>
          <p:cNvPr id="35848" name="Rectangle 8"/>
          <p:cNvSpPr>
            <a:spLocks noChangeArrowheads="1"/>
          </p:cNvSpPr>
          <p:nvPr/>
        </p:nvSpPr>
        <p:spPr bwMode="auto">
          <a:xfrm>
            <a:off x="609600" y="5562600"/>
            <a:ext cx="3048000" cy="914400"/>
          </a:xfrm>
          <a:prstGeom prst="rect">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400" b="1" dirty="0">
                <a:cs typeface="Arial" pitchFamily="34" charset="0"/>
              </a:rPr>
              <a:t>Information needed</a:t>
            </a:r>
          </a:p>
        </p:txBody>
      </p:sp>
      <p:sp>
        <p:nvSpPr>
          <p:cNvPr id="35849" name="Rectangle 15"/>
          <p:cNvSpPr>
            <a:spLocks noChangeArrowheads="1"/>
          </p:cNvSpPr>
          <p:nvPr/>
        </p:nvSpPr>
        <p:spPr bwMode="auto">
          <a:xfrm>
            <a:off x="3657600" y="1066800"/>
            <a:ext cx="5486400" cy="838200"/>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400" b="1" dirty="0">
                <a:cs typeface="Arial" pitchFamily="34" charset="0"/>
              </a:rPr>
              <a:t>Type of Process</a:t>
            </a:r>
          </a:p>
        </p:txBody>
      </p:sp>
      <p:grpSp>
        <p:nvGrpSpPr>
          <p:cNvPr id="5" name="Group 30"/>
          <p:cNvGrpSpPr>
            <a:grpSpLocks/>
          </p:cNvGrpSpPr>
          <p:nvPr/>
        </p:nvGrpSpPr>
        <p:grpSpPr bwMode="auto">
          <a:xfrm>
            <a:off x="5486400" y="1905000"/>
            <a:ext cx="1828800" cy="4572000"/>
            <a:chOff x="3312" y="1248"/>
            <a:chExt cx="1152" cy="2880"/>
          </a:xfrm>
        </p:grpSpPr>
        <p:sp>
          <p:nvSpPr>
            <p:cNvPr id="35865" name="Rectangle 31"/>
            <p:cNvSpPr>
              <a:spLocks noChangeArrowheads="1"/>
            </p:cNvSpPr>
            <p:nvPr/>
          </p:nvSpPr>
          <p:spPr bwMode="auto">
            <a:xfrm>
              <a:off x="3312" y="1824"/>
              <a:ext cx="1152" cy="576"/>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r>
                <a:rPr lang="en-US" sz="2400" b="1" dirty="0">
                  <a:cs typeface="Arial" pitchFamily="34" charset="0"/>
                </a:rPr>
                <a:t>Medium</a:t>
              </a:r>
            </a:p>
          </p:txBody>
        </p:sp>
        <p:sp>
          <p:nvSpPr>
            <p:cNvPr id="35866" name="Rectangle 32"/>
            <p:cNvSpPr>
              <a:spLocks noChangeArrowheads="1"/>
            </p:cNvSpPr>
            <p:nvPr/>
          </p:nvSpPr>
          <p:spPr bwMode="auto">
            <a:xfrm>
              <a:off x="3312" y="2400"/>
              <a:ext cx="1152" cy="576"/>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r>
                <a:rPr lang="en-US" sz="2400" b="1" dirty="0">
                  <a:cs typeface="Arial" pitchFamily="34" charset="0"/>
                </a:rPr>
                <a:t>Some</a:t>
              </a:r>
            </a:p>
          </p:txBody>
        </p:sp>
        <p:sp>
          <p:nvSpPr>
            <p:cNvPr id="35867" name="Rectangle 33"/>
            <p:cNvSpPr>
              <a:spLocks noChangeArrowheads="1"/>
            </p:cNvSpPr>
            <p:nvPr/>
          </p:nvSpPr>
          <p:spPr bwMode="auto">
            <a:xfrm>
              <a:off x="3312" y="2976"/>
              <a:ext cx="1152" cy="576"/>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r>
                <a:rPr lang="en-US" sz="2400" b="1" dirty="0">
                  <a:cs typeface="Arial" pitchFamily="34" charset="0"/>
                </a:rPr>
                <a:t>Some</a:t>
              </a:r>
            </a:p>
          </p:txBody>
        </p:sp>
        <p:sp>
          <p:nvSpPr>
            <p:cNvPr id="35868" name="Rectangle 34"/>
            <p:cNvSpPr>
              <a:spLocks noChangeArrowheads="1"/>
            </p:cNvSpPr>
            <p:nvPr/>
          </p:nvSpPr>
          <p:spPr bwMode="auto">
            <a:xfrm>
              <a:off x="3312" y="3552"/>
              <a:ext cx="1152" cy="576"/>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r>
                <a:rPr lang="en-US" sz="2400" b="1" dirty="0">
                  <a:cs typeface="Arial" pitchFamily="34" charset="0"/>
                </a:rPr>
                <a:t>Some</a:t>
              </a:r>
            </a:p>
          </p:txBody>
        </p:sp>
        <p:sp>
          <p:nvSpPr>
            <p:cNvPr id="35869" name="Rectangle 35"/>
            <p:cNvSpPr>
              <a:spLocks noChangeArrowheads="1"/>
            </p:cNvSpPr>
            <p:nvPr/>
          </p:nvSpPr>
          <p:spPr bwMode="auto">
            <a:xfrm>
              <a:off x="3312" y="1248"/>
              <a:ext cx="1152" cy="576"/>
            </a:xfrm>
            <a:prstGeom prst="rect">
              <a:avLst/>
            </a:prstGeom>
            <a:solidFill>
              <a:schemeClr val="accent4"/>
            </a:solidFill>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400" b="1" dirty="0">
                  <a:cs typeface="Arial" pitchFamily="34" charset="0"/>
                </a:rPr>
                <a:t>Modified</a:t>
              </a:r>
            </a:p>
            <a:p>
              <a:r>
                <a:rPr lang="en-US" sz="2400" b="1" dirty="0">
                  <a:cs typeface="Arial" pitchFamily="34" charset="0"/>
                </a:rPr>
                <a:t>Rebuy</a:t>
              </a:r>
            </a:p>
          </p:txBody>
        </p:sp>
      </p:grpSp>
      <p:grpSp>
        <p:nvGrpSpPr>
          <p:cNvPr id="6" name="Group 23"/>
          <p:cNvGrpSpPr>
            <a:grpSpLocks/>
          </p:cNvGrpSpPr>
          <p:nvPr/>
        </p:nvGrpSpPr>
        <p:grpSpPr bwMode="auto">
          <a:xfrm>
            <a:off x="3657600" y="1905000"/>
            <a:ext cx="1828800" cy="4572000"/>
            <a:chOff x="2160" y="1248"/>
            <a:chExt cx="1152" cy="2880"/>
          </a:xfrm>
        </p:grpSpPr>
        <p:sp>
          <p:nvSpPr>
            <p:cNvPr id="35860" name="Rectangle 24"/>
            <p:cNvSpPr>
              <a:spLocks noChangeArrowheads="1"/>
            </p:cNvSpPr>
            <p:nvPr/>
          </p:nvSpPr>
          <p:spPr bwMode="auto">
            <a:xfrm>
              <a:off x="2160" y="1824"/>
              <a:ext cx="1152" cy="576"/>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r>
                <a:rPr lang="en-US" sz="2400" b="1" dirty="0">
                  <a:cs typeface="Arial" pitchFamily="34" charset="0"/>
                </a:rPr>
                <a:t>Much</a:t>
              </a:r>
            </a:p>
          </p:txBody>
        </p:sp>
        <p:sp>
          <p:nvSpPr>
            <p:cNvPr id="35861" name="Rectangle 25"/>
            <p:cNvSpPr>
              <a:spLocks noChangeArrowheads="1"/>
            </p:cNvSpPr>
            <p:nvPr/>
          </p:nvSpPr>
          <p:spPr bwMode="auto">
            <a:xfrm>
              <a:off x="2160" y="2400"/>
              <a:ext cx="1152" cy="576"/>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r>
                <a:rPr lang="en-US" sz="2400" b="1" dirty="0">
                  <a:cs typeface="Arial" pitchFamily="34" charset="0"/>
                </a:rPr>
                <a:t>Much</a:t>
              </a:r>
            </a:p>
          </p:txBody>
        </p:sp>
        <p:sp>
          <p:nvSpPr>
            <p:cNvPr id="35862" name="Rectangle 26"/>
            <p:cNvSpPr>
              <a:spLocks noChangeArrowheads="1"/>
            </p:cNvSpPr>
            <p:nvPr/>
          </p:nvSpPr>
          <p:spPr bwMode="auto">
            <a:xfrm>
              <a:off x="2160" y="2976"/>
              <a:ext cx="1152" cy="576"/>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r>
                <a:rPr lang="en-US" sz="2400" b="1" dirty="0">
                  <a:cs typeface="Arial" pitchFamily="34" charset="0"/>
                </a:rPr>
                <a:t>Much</a:t>
              </a:r>
            </a:p>
          </p:txBody>
        </p:sp>
        <p:sp>
          <p:nvSpPr>
            <p:cNvPr id="35863" name="Rectangle 27"/>
            <p:cNvSpPr>
              <a:spLocks noChangeArrowheads="1"/>
            </p:cNvSpPr>
            <p:nvPr/>
          </p:nvSpPr>
          <p:spPr bwMode="auto">
            <a:xfrm>
              <a:off x="2160" y="3552"/>
              <a:ext cx="1152" cy="576"/>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r>
                <a:rPr lang="en-US" sz="2400" b="1" dirty="0">
                  <a:cs typeface="Arial" pitchFamily="34" charset="0"/>
                </a:rPr>
                <a:t>Much</a:t>
              </a:r>
            </a:p>
          </p:txBody>
        </p:sp>
        <p:sp>
          <p:nvSpPr>
            <p:cNvPr id="35864" name="Rectangle 28"/>
            <p:cNvSpPr>
              <a:spLocks noChangeArrowheads="1"/>
            </p:cNvSpPr>
            <p:nvPr/>
          </p:nvSpPr>
          <p:spPr bwMode="auto">
            <a:xfrm>
              <a:off x="2160" y="1248"/>
              <a:ext cx="1152" cy="576"/>
            </a:xfrm>
            <a:prstGeom prst="rect">
              <a:avLst/>
            </a:prstGeom>
            <a:solidFill>
              <a:schemeClr val="accent4">
                <a:alpha val="87000"/>
              </a:schemeClr>
            </a:solidFill>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400" b="1" dirty="0">
                  <a:cs typeface="Arial" pitchFamily="34" charset="0"/>
                </a:rPr>
                <a:t>New-Task</a:t>
              </a:r>
            </a:p>
            <a:p>
              <a:r>
                <a:rPr lang="en-US" sz="2400" b="1" dirty="0">
                  <a:cs typeface="Arial" pitchFamily="34" charset="0"/>
                </a:rPr>
                <a:t>Buying</a:t>
              </a:r>
            </a:p>
          </p:txBody>
        </p:sp>
      </p:grpSp>
      <p:grpSp>
        <p:nvGrpSpPr>
          <p:cNvPr id="7" name="Group 56"/>
          <p:cNvGrpSpPr>
            <a:grpSpLocks/>
          </p:cNvGrpSpPr>
          <p:nvPr/>
        </p:nvGrpSpPr>
        <p:grpSpPr bwMode="auto">
          <a:xfrm>
            <a:off x="7315200" y="1915298"/>
            <a:ext cx="1828800" cy="4572000"/>
            <a:chOff x="7010400" y="2133600"/>
            <a:chExt cx="1828800" cy="4572000"/>
          </a:xfrm>
        </p:grpSpPr>
        <p:sp>
          <p:nvSpPr>
            <p:cNvPr id="35855" name="Rectangle 37"/>
            <p:cNvSpPr>
              <a:spLocks noChangeArrowheads="1"/>
            </p:cNvSpPr>
            <p:nvPr/>
          </p:nvSpPr>
          <p:spPr bwMode="auto">
            <a:xfrm>
              <a:off x="7010400" y="3048000"/>
              <a:ext cx="1828800" cy="914400"/>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r>
                <a:rPr lang="en-US" sz="2400" b="1" dirty="0">
                  <a:cs typeface="Arial" pitchFamily="34" charset="0"/>
                </a:rPr>
                <a:t>Little</a:t>
              </a:r>
            </a:p>
          </p:txBody>
        </p:sp>
        <p:sp>
          <p:nvSpPr>
            <p:cNvPr id="35856" name="Rectangle 38"/>
            <p:cNvSpPr>
              <a:spLocks noChangeArrowheads="1"/>
            </p:cNvSpPr>
            <p:nvPr/>
          </p:nvSpPr>
          <p:spPr bwMode="auto">
            <a:xfrm>
              <a:off x="7010400" y="3962400"/>
              <a:ext cx="1828800" cy="914400"/>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r>
                <a:rPr lang="en-US" sz="2400" b="1" dirty="0">
                  <a:cs typeface="Arial" pitchFamily="34" charset="0"/>
                </a:rPr>
                <a:t>Little</a:t>
              </a:r>
            </a:p>
          </p:txBody>
        </p:sp>
        <p:sp>
          <p:nvSpPr>
            <p:cNvPr id="35857" name="Rectangle 39"/>
            <p:cNvSpPr>
              <a:spLocks noChangeArrowheads="1"/>
            </p:cNvSpPr>
            <p:nvPr/>
          </p:nvSpPr>
          <p:spPr bwMode="auto">
            <a:xfrm>
              <a:off x="7010400" y="4876800"/>
              <a:ext cx="1828800" cy="914400"/>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r>
                <a:rPr lang="en-US" sz="2400" b="1" dirty="0">
                  <a:cs typeface="Arial" pitchFamily="34" charset="0"/>
                </a:rPr>
                <a:t>None</a:t>
              </a:r>
            </a:p>
          </p:txBody>
        </p:sp>
        <p:sp>
          <p:nvSpPr>
            <p:cNvPr id="35858" name="Rectangle 40"/>
            <p:cNvSpPr>
              <a:spLocks noChangeArrowheads="1"/>
            </p:cNvSpPr>
            <p:nvPr/>
          </p:nvSpPr>
          <p:spPr bwMode="auto">
            <a:xfrm>
              <a:off x="7010400" y="5791200"/>
              <a:ext cx="1828800" cy="914400"/>
            </a:xfrm>
            <a:prstGeom prst="rect">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r>
                <a:rPr lang="en-US" sz="2400" b="1" dirty="0">
                  <a:cs typeface="Arial" pitchFamily="34" charset="0"/>
                </a:rPr>
                <a:t>Little</a:t>
              </a:r>
            </a:p>
          </p:txBody>
        </p:sp>
        <p:sp>
          <p:nvSpPr>
            <p:cNvPr id="35859" name="Rectangle 22"/>
            <p:cNvSpPr>
              <a:spLocks noChangeArrowheads="1"/>
            </p:cNvSpPr>
            <p:nvPr/>
          </p:nvSpPr>
          <p:spPr bwMode="auto">
            <a:xfrm>
              <a:off x="7010400" y="2133600"/>
              <a:ext cx="1828800" cy="914400"/>
            </a:xfrm>
            <a:prstGeom prst="rect">
              <a:avLst/>
            </a:prstGeom>
            <a:solidFill>
              <a:schemeClr val="accent4">
                <a:alpha val="87000"/>
              </a:schemeClr>
            </a:solidFill>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400" b="1" dirty="0">
                  <a:cs typeface="Arial" pitchFamily="34" charset="0"/>
                </a:rPr>
                <a:t>Straight</a:t>
              </a:r>
            </a:p>
            <a:p>
              <a:r>
                <a:rPr lang="en-US" sz="2400" b="1" dirty="0">
                  <a:cs typeface="Arial" pitchFamily="34" charset="0"/>
                </a:rPr>
                <a:t>Rebuy</a:t>
              </a:r>
            </a:p>
          </p:txBody>
        </p:sp>
      </p:grpSp>
    </p:spTree>
    <p:custDataLst>
      <p:tags r:id="rId1"/>
    </p:custDataLst>
    <p:extLst>
      <p:ext uri="{BB962C8B-B14F-4D97-AF65-F5344CB8AC3E}">
        <p14:creationId xmlns:p14="http://schemas.microsoft.com/office/powerpoint/2010/main" val="56304178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268288"/>
            <a:ext cx="8534400" cy="1398587"/>
          </a:xfrm>
        </p:spPr>
        <p:txBody>
          <a:bodyPr>
            <a:noAutofit/>
          </a:bodyPr>
          <a:lstStyle/>
          <a:p>
            <a:r>
              <a:rPr lang="en-US" sz="3600" dirty="0"/>
              <a:t>Major Sources of Information Used by Organizational Buyers (Exhibit 6-6)</a:t>
            </a:r>
          </a:p>
        </p:txBody>
      </p:sp>
      <p:grpSp>
        <p:nvGrpSpPr>
          <p:cNvPr id="2" name="Group 21"/>
          <p:cNvGrpSpPr>
            <a:grpSpLocks/>
          </p:cNvGrpSpPr>
          <p:nvPr/>
        </p:nvGrpSpPr>
        <p:grpSpPr bwMode="auto">
          <a:xfrm>
            <a:off x="0" y="1547812"/>
            <a:ext cx="9067800" cy="4883150"/>
            <a:chOff x="-76200" y="1593790"/>
            <a:chExt cx="9067800" cy="4883228"/>
          </a:xfrm>
        </p:grpSpPr>
        <p:grpSp>
          <p:nvGrpSpPr>
            <p:cNvPr id="36872" name="Group 16"/>
            <p:cNvGrpSpPr>
              <a:grpSpLocks/>
            </p:cNvGrpSpPr>
            <p:nvPr/>
          </p:nvGrpSpPr>
          <p:grpSpPr bwMode="auto">
            <a:xfrm>
              <a:off x="1524000" y="1593790"/>
              <a:ext cx="7467600" cy="4883228"/>
              <a:chOff x="609600" y="1287164"/>
              <a:chExt cx="8077200" cy="4755376"/>
            </a:xfrm>
          </p:grpSpPr>
          <p:sp>
            <p:nvSpPr>
              <p:cNvPr id="71" name="Rounded Rectangle 70"/>
              <p:cNvSpPr/>
              <p:nvPr/>
            </p:nvSpPr>
            <p:spPr bwMode="auto">
              <a:xfrm>
                <a:off x="609600" y="1676746"/>
                <a:ext cx="8077200" cy="4365794"/>
              </a:xfrm>
              <a:prstGeom prst="roundRect">
                <a:avLst>
                  <a:gd name="adj" fmla="val 5664"/>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fontAlgn="auto">
                  <a:spcBef>
                    <a:spcPts val="0"/>
                  </a:spcBef>
                  <a:spcAft>
                    <a:spcPts val="0"/>
                  </a:spcAft>
                  <a:defRPr/>
                </a:pPr>
                <a:endParaRPr lang="en-US" sz="2000" b="1" kern="0" dirty="0">
                  <a:solidFill>
                    <a:sysClr val="windowText" lastClr="000000"/>
                  </a:solidFill>
                  <a:cs typeface="Arial" charset="0"/>
                </a:endParaRPr>
              </a:p>
            </p:txBody>
          </p:sp>
          <p:grpSp>
            <p:nvGrpSpPr>
              <p:cNvPr id="36876" name="Group 9"/>
              <p:cNvGrpSpPr>
                <a:grpSpLocks/>
              </p:cNvGrpSpPr>
              <p:nvPr/>
            </p:nvGrpSpPr>
            <p:grpSpPr bwMode="auto">
              <a:xfrm>
                <a:off x="609600" y="1676746"/>
                <a:ext cx="8077200" cy="4365794"/>
                <a:chOff x="609600" y="1676746"/>
                <a:chExt cx="8077200" cy="4365794"/>
              </a:xfrm>
            </p:grpSpPr>
            <p:cxnSp>
              <p:nvCxnSpPr>
                <p:cNvPr id="36879" name="Straight Connector 6"/>
                <p:cNvCxnSpPr>
                  <a:cxnSpLocks noChangeShapeType="1"/>
                  <a:stCxn id="71" idx="0"/>
                  <a:endCxn id="71" idx="2"/>
                </p:cNvCxnSpPr>
                <p:nvPr/>
              </p:nvCxnSpPr>
              <p:spPr bwMode="auto">
                <a:xfrm>
                  <a:off x="4648200" y="1676746"/>
                  <a:ext cx="0" cy="4365794"/>
                </a:xfrm>
                <a:prstGeom prst="line">
                  <a:avLst/>
                </a:prstGeom>
                <a:noFill/>
                <a:ln w="38100" algn="ctr">
                  <a:solidFill>
                    <a:schemeClr val="bg1"/>
                  </a:solidFill>
                  <a:round/>
                  <a:headEnd/>
                  <a:tailEnd/>
                </a:ln>
                <a:extLst>
                  <a:ext uri="{909E8E84-426E-40DD-AFC4-6F175D3DCCD1}">
                    <a14:hiddenFill xmlns:a14="http://schemas.microsoft.com/office/drawing/2010/main">
                      <a:noFill/>
                    </a14:hiddenFill>
                  </a:ext>
                </a:extLst>
              </p:spPr>
            </p:cxnSp>
            <p:cxnSp>
              <p:nvCxnSpPr>
                <p:cNvPr id="36880" name="Straight Connector 8"/>
                <p:cNvCxnSpPr>
                  <a:cxnSpLocks noChangeShapeType="1"/>
                </p:cNvCxnSpPr>
                <p:nvPr/>
              </p:nvCxnSpPr>
              <p:spPr bwMode="auto">
                <a:xfrm rot="10800000" flipH="1">
                  <a:off x="609600" y="3296946"/>
                  <a:ext cx="8077200" cy="0"/>
                </a:xfrm>
                <a:prstGeom prst="line">
                  <a:avLst/>
                </a:prstGeom>
                <a:noFill/>
                <a:ln w="38100" algn="ctr">
                  <a:solidFill>
                    <a:schemeClr val="bg1"/>
                  </a:solidFill>
                  <a:round/>
                  <a:headEnd/>
                  <a:tailEnd/>
                </a:ln>
                <a:extLst>
                  <a:ext uri="{909E8E84-426E-40DD-AFC4-6F175D3DCCD1}">
                    <a14:hiddenFill xmlns:a14="http://schemas.microsoft.com/office/drawing/2010/main">
                      <a:noFill/>
                    </a14:hiddenFill>
                  </a:ext>
                </a:extLst>
              </p:spPr>
            </p:cxnSp>
          </p:grpSp>
          <p:sp>
            <p:nvSpPr>
              <p:cNvPr id="36877" name="TextBox 14"/>
              <p:cNvSpPr txBox="1">
                <a:spLocks noChangeArrowheads="1"/>
              </p:cNvSpPr>
              <p:nvPr/>
            </p:nvSpPr>
            <p:spPr bwMode="auto">
              <a:xfrm>
                <a:off x="1268963" y="1295098"/>
                <a:ext cx="2819400" cy="38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sz="2000" b="1" dirty="0">
                    <a:latin typeface="+mn-lt"/>
                  </a:rPr>
                  <a:t>Marketing sources</a:t>
                </a:r>
              </a:p>
            </p:txBody>
          </p:sp>
          <p:sp>
            <p:nvSpPr>
              <p:cNvPr id="36878" name="TextBox 15"/>
              <p:cNvSpPr txBox="1">
                <a:spLocks noChangeArrowheads="1"/>
              </p:cNvSpPr>
              <p:nvPr/>
            </p:nvSpPr>
            <p:spPr bwMode="auto">
              <a:xfrm>
                <a:off x="4813041" y="1287164"/>
                <a:ext cx="3379237" cy="38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sz="2000" b="1" dirty="0">
                    <a:latin typeface="+mn-lt"/>
                  </a:rPr>
                  <a:t>Nonmarketing sources</a:t>
                </a:r>
              </a:p>
            </p:txBody>
          </p:sp>
        </p:grpSp>
        <p:sp>
          <p:nvSpPr>
            <p:cNvPr id="36873" name="TextBox 17"/>
            <p:cNvSpPr txBox="1">
              <a:spLocks noChangeArrowheads="1"/>
            </p:cNvSpPr>
            <p:nvPr/>
          </p:nvSpPr>
          <p:spPr bwMode="auto">
            <a:xfrm>
              <a:off x="228600" y="2743200"/>
              <a:ext cx="1295400" cy="707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sz="2000" b="1" dirty="0">
                  <a:latin typeface="+mn-lt"/>
                </a:rPr>
                <a:t>Personal Sources</a:t>
              </a:r>
            </a:p>
          </p:txBody>
        </p:sp>
        <p:sp>
          <p:nvSpPr>
            <p:cNvPr id="36874" name="TextBox 18"/>
            <p:cNvSpPr txBox="1">
              <a:spLocks noChangeArrowheads="1"/>
            </p:cNvSpPr>
            <p:nvPr/>
          </p:nvSpPr>
          <p:spPr bwMode="auto">
            <a:xfrm>
              <a:off x="-76200" y="4687669"/>
              <a:ext cx="1676400" cy="70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sz="2000" b="1" dirty="0">
                  <a:latin typeface="+mn-lt"/>
                </a:rPr>
                <a:t>Impersonal </a:t>
              </a:r>
            </a:p>
            <a:p>
              <a:pPr eaLnBrk="1" hangingPunct="1"/>
              <a:r>
                <a:rPr lang="en-US" sz="2000" b="1" dirty="0">
                  <a:latin typeface="+mn-lt"/>
                </a:rPr>
                <a:t>Sources</a:t>
              </a:r>
            </a:p>
          </p:txBody>
        </p:sp>
      </p:grpSp>
      <p:sp>
        <p:nvSpPr>
          <p:cNvPr id="82" name="TextBox 81"/>
          <p:cNvSpPr txBox="1"/>
          <p:nvPr/>
        </p:nvSpPr>
        <p:spPr>
          <a:xfrm>
            <a:off x="2057400" y="2011362"/>
            <a:ext cx="2971800" cy="1323439"/>
          </a:xfrm>
          <a:prstGeom prst="rect">
            <a:avLst/>
          </a:prstGeom>
          <a:noFill/>
        </p:spPr>
        <p:txBody>
          <a:bodyPr>
            <a:spAutoFit/>
          </a:bodyPr>
          <a:lstStyle/>
          <a:p>
            <a:pPr marL="174625" indent="-174625" algn="l">
              <a:buFont typeface="Arial" charset="0"/>
              <a:buChar char="•"/>
              <a:defRPr/>
            </a:pPr>
            <a:r>
              <a:rPr lang="en-US" sz="2000" b="1" dirty="0">
                <a:latin typeface="+mn-lt"/>
                <a:cs typeface="Arial" charset="0"/>
              </a:rPr>
              <a:t>Salespeople </a:t>
            </a:r>
          </a:p>
          <a:p>
            <a:pPr marL="174625" indent="-174625" algn="l">
              <a:buFont typeface="Arial" charset="0"/>
              <a:buChar char="•"/>
              <a:defRPr/>
            </a:pPr>
            <a:r>
              <a:rPr lang="en-US" sz="2000" b="1" dirty="0">
                <a:latin typeface="+mn-lt"/>
                <a:cs typeface="Arial" charset="0"/>
              </a:rPr>
              <a:t>Others from supplier firms</a:t>
            </a:r>
          </a:p>
          <a:p>
            <a:pPr marL="174625" indent="-174625" algn="l">
              <a:buFont typeface="Arial" charset="0"/>
              <a:buChar char="•"/>
              <a:defRPr/>
            </a:pPr>
            <a:r>
              <a:rPr lang="en-US" sz="2000" b="1" dirty="0">
                <a:latin typeface="+mn-lt"/>
                <a:cs typeface="Arial" charset="0"/>
              </a:rPr>
              <a:t>Trade shows</a:t>
            </a:r>
          </a:p>
        </p:txBody>
      </p:sp>
      <p:sp>
        <p:nvSpPr>
          <p:cNvPr id="83" name="TextBox 82"/>
          <p:cNvSpPr txBox="1"/>
          <p:nvPr/>
        </p:nvSpPr>
        <p:spPr>
          <a:xfrm>
            <a:off x="1905000" y="3611562"/>
            <a:ext cx="3581400" cy="3170099"/>
          </a:xfrm>
          <a:prstGeom prst="rect">
            <a:avLst/>
          </a:prstGeom>
          <a:noFill/>
        </p:spPr>
        <p:txBody>
          <a:bodyPr wrap="square">
            <a:spAutoFit/>
          </a:bodyPr>
          <a:lstStyle/>
          <a:p>
            <a:pPr marL="347663" indent="-173038" algn="l">
              <a:buFont typeface="Arial" pitchFamily="34" charset="0"/>
              <a:buChar char="•"/>
              <a:defRPr/>
            </a:pPr>
            <a:r>
              <a:rPr lang="en-US" sz="2000" b="1" dirty="0">
                <a:latin typeface="+mn-lt"/>
                <a:cs typeface="Arial" charset="0"/>
              </a:rPr>
              <a:t>Online events and virtual  trade shows</a:t>
            </a:r>
          </a:p>
          <a:p>
            <a:pPr marL="347663" indent="-173038" algn="l">
              <a:buFont typeface="Arial" charset="0"/>
              <a:buChar char="•"/>
              <a:defRPr/>
            </a:pPr>
            <a:r>
              <a:rPr lang="en-US" sz="2000" b="1" dirty="0">
                <a:latin typeface="+mn-lt"/>
                <a:cs typeface="Arial" charset="0"/>
              </a:rPr>
              <a:t>Sales literature and  catalogs</a:t>
            </a:r>
          </a:p>
          <a:p>
            <a:pPr marL="347663" indent="-173038" algn="l">
              <a:buFont typeface="Arial" charset="0"/>
              <a:buChar char="•"/>
              <a:defRPr/>
            </a:pPr>
            <a:r>
              <a:rPr lang="en-US" sz="2000" b="1" dirty="0">
                <a:latin typeface="+mn-lt"/>
                <a:cs typeface="Arial" charset="0"/>
              </a:rPr>
              <a:t>Emails and newsletters</a:t>
            </a:r>
          </a:p>
          <a:p>
            <a:pPr marL="347663" indent="-173038" algn="l">
              <a:buFont typeface="Arial" charset="0"/>
              <a:buChar char="•"/>
              <a:defRPr/>
            </a:pPr>
            <a:r>
              <a:rPr lang="en-US" sz="2000" b="1" dirty="0">
                <a:latin typeface="+mn-lt"/>
                <a:cs typeface="Arial" charset="0"/>
              </a:rPr>
              <a:t>Website content (blogs, videos, case studies, and white papers)</a:t>
            </a:r>
          </a:p>
          <a:p>
            <a:pPr marL="347663" indent="-173038" algn="l">
              <a:buFont typeface="Arial" charset="0"/>
              <a:buChar char="•"/>
              <a:defRPr/>
            </a:pPr>
            <a:r>
              <a:rPr lang="en-US" sz="2000" b="1" dirty="0">
                <a:latin typeface="+mn-lt"/>
              </a:rPr>
              <a:t>Social media</a:t>
            </a:r>
            <a:endParaRPr lang="en-US" sz="2000" b="1" dirty="0">
              <a:latin typeface="+mn-lt"/>
              <a:cs typeface="Arial" charset="0"/>
            </a:endParaRPr>
          </a:p>
          <a:p>
            <a:pPr>
              <a:defRPr/>
            </a:pPr>
            <a:endParaRPr lang="en-US" sz="2000" b="1" dirty="0">
              <a:latin typeface="+mn-lt"/>
              <a:cs typeface="Arial" charset="0"/>
            </a:endParaRPr>
          </a:p>
        </p:txBody>
      </p:sp>
      <p:sp>
        <p:nvSpPr>
          <p:cNvPr id="84" name="TextBox 83"/>
          <p:cNvSpPr txBox="1"/>
          <p:nvPr/>
        </p:nvSpPr>
        <p:spPr>
          <a:xfrm>
            <a:off x="5486400" y="3763962"/>
            <a:ext cx="3124200" cy="2246769"/>
          </a:xfrm>
          <a:prstGeom prst="rect">
            <a:avLst/>
          </a:prstGeom>
          <a:noFill/>
        </p:spPr>
        <p:txBody>
          <a:bodyPr>
            <a:spAutoFit/>
          </a:bodyPr>
          <a:lstStyle/>
          <a:p>
            <a:pPr marL="342900" indent="-168275" algn="l">
              <a:buFont typeface="Arial" charset="0"/>
              <a:buChar char="•"/>
              <a:defRPr/>
            </a:pPr>
            <a:r>
              <a:rPr lang="en-US" sz="2000" b="1" dirty="0">
                <a:latin typeface="+mn-lt"/>
                <a:cs typeface="Arial" charset="0"/>
              </a:rPr>
              <a:t>Online searches</a:t>
            </a:r>
          </a:p>
          <a:p>
            <a:pPr marL="342900" indent="-174625" algn="l">
              <a:buFont typeface="Arial" charset="0"/>
              <a:buChar char="•"/>
              <a:defRPr/>
            </a:pPr>
            <a:r>
              <a:rPr lang="en-US" sz="2000" b="1" dirty="0">
                <a:latin typeface="+mn-lt"/>
                <a:cs typeface="Arial" charset="0"/>
              </a:rPr>
              <a:t>Rating services</a:t>
            </a:r>
          </a:p>
          <a:p>
            <a:pPr marL="342900" indent="-174625" algn="l">
              <a:buFont typeface="Arial" charset="0"/>
              <a:buChar char="•"/>
              <a:defRPr/>
            </a:pPr>
            <a:r>
              <a:rPr lang="en-US" sz="2000" b="1" dirty="0">
                <a:latin typeface="+mn-lt"/>
                <a:cs typeface="Arial" charset="0"/>
              </a:rPr>
              <a:t>Trade associations</a:t>
            </a:r>
          </a:p>
          <a:p>
            <a:pPr marL="342900" indent="-174625" algn="l">
              <a:buFont typeface="Arial" charset="0"/>
              <a:buChar char="•"/>
              <a:defRPr/>
            </a:pPr>
            <a:r>
              <a:rPr lang="en-US" sz="2000" b="1" dirty="0">
                <a:latin typeface="+mn-lt"/>
                <a:cs typeface="Arial" charset="0"/>
              </a:rPr>
              <a:t>News publications</a:t>
            </a:r>
          </a:p>
          <a:p>
            <a:pPr marL="342900" indent="-174625" algn="l">
              <a:buFont typeface="Arial" charset="0"/>
              <a:buChar char="•"/>
              <a:defRPr/>
            </a:pPr>
            <a:r>
              <a:rPr lang="en-US" sz="2000" b="1" dirty="0">
                <a:latin typeface="+mn-lt"/>
                <a:cs typeface="Arial" charset="0"/>
              </a:rPr>
              <a:t>Product directories</a:t>
            </a:r>
          </a:p>
          <a:p>
            <a:pPr marL="342900" indent="-174625" algn="l">
              <a:buFont typeface="Arial" charset="0"/>
              <a:buChar char="•"/>
              <a:defRPr/>
            </a:pPr>
            <a:r>
              <a:rPr lang="en-US" sz="2000" b="1" dirty="0">
                <a:latin typeface="+mn-lt"/>
                <a:cs typeface="Arial" charset="0"/>
              </a:rPr>
              <a:t>Online communities</a:t>
            </a:r>
          </a:p>
          <a:p>
            <a:pPr marL="342900" indent="-174625" algn="l">
              <a:buFont typeface="Arial" charset="0"/>
              <a:buChar char="•"/>
              <a:defRPr/>
            </a:pPr>
            <a:r>
              <a:rPr lang="en-US" sz="2000" b="1" dirty="0">
                <a:latin typeface="+mn-lt"/>
              </a:rPr>
              <a:t>Social media</a:t>
            </a:r>
            <a:r>
              <a:rPr lang="en-US" sz="2000" b="1" dirty="0">
                <a:latin typeface="+mn-lt"/>
                <a:cs typeface="Arial" charset="0"/>
              </a:rPr>
              <a:t> </a:t>
            </a:r>
          </a:p>
        </p:txBody>
      </p:sp>
      <p:sp>
        <p:nvSpPr>
          <p:cNvPr id="85" name="TextBox 84"/>
          <p:cNvSpPr txBox="1">
            <a:spLocks noChangeArrowheads="1"/>
          </p:cNvSpPr>
          <p:nvPr/>
        </p:nvSpPr>
        <p:spPr bwMode="auto">
          <a:xfrm>
            <a:off x="5638800" y="2011362"/>
            <a:ext cx="34290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4625" indent="-174625"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buFont typeface="Arial" pitchFamily="34" charset="0"/>
              <a:buChar char="•"/>
            </a:pPr>
            <a:r>
              <a:rPr lang="en-US" sz="2000" b="1" dirty="0">
                <a:latin typeface="+mn-lt"/>
              </a:rPr>
              <a:t>Buying center members</a:t>
            </a:r>
          </a:p>
          <a:p>
            <a:pPr algn="l" eaLnBrk="1" hangingPunct="1">
              <a:buFont typeface="Arial" pitchFamily="34" charset="0"/>
              <a:buChar char="•"/>
            </a:pPr>
            <a:r>
              <a:rPr lang="en-US" sz="2000" b="1" dirty="0">
                <a:latin typeface="+mn-lt"/>
              </a:rPr>
              <a:t>Outside business associates</a:t>
            </a:r>
          </a:p>
          <a:p>
            <a:pPr algn="l" eaLnBrk="1" hangingPunct="1">
              <a:buFont typeface="Arial" pitchFamily="34" charset="0"/>
              <a:buChar char="•"/>
            </a:pPr>
            <a:r>
              <a:rPr lang="en-US" sz="2000" b="1" dirty="0">
                <a:latin typeface="+mn-lt"/>
              </a:rPr>
              <a:t>Consultants and outside experts</a:t>
            </a:r>
          </a:p>
        </p:txBody>
      </p:sp>
    </p:spTree>
    <p:custDataLst>
      <p:tags r:id="rId1"/>
    </p:custDataLst>
    <p:extLst>
      <p:ext uri="{BB962C8B-B14F-4D97-AF65-F5344CB8AC3E}">
        <p14:creationId xmlns:p14="http://schemas.microsoft.com/office/powerpoint/2010/main" val="6674412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 presetClass="entr" presetSubtype="32" fill="hold" grpId="0" nodeType="click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box(out)">
                                      <p:cBhvr>
                                        <p:cTn id="11" dur="500"/>
                                        <p:tgtEl>
                                          <p:spTgt spid="8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32" fill="hold" grpId="0" nodeType="click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box(out)">
                                      <p:cBhvr>
                                        <p:cTn id="16" dur="500"/>
                                        <p:tgtEl>
                                          <p:spTgt spid="8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4" presetClass="entr" presetSubtype="32" fill="hold" grpId="0" nodeType="click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box(out)">
                                      <p:cBhvr>
                                        <p:cTn id="21" dur="500"/>
                                        <p:tgtEl>
                                          <p:spTgt spid="8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4" presetClass="entr" presetSubtype="32" fill="hold" grpId="0" nodeType="clickEffect">
                                  <p:stCondLst>
                                    <p:cond delay="0"/>
                                  </p:stCondLst>
                                  <p:childTnLst>
                                    <p:set>
                                      <p:cBhvr>
                                        <p:cTn id="25" dur="1" fill="hold">
                                          <p:stCondLst>
                                            <p:cond delay="0"/>
                                          </p:stCondLst>
                                        </p:cTn>
                                        <p:tgtEl>
                                          <p:spTgt spid="84"/>
                                        </p:tgtEl>
                                        <p:attrNameLst>
                                          <p:attrName>style.visibility</p:attrName>
                                        </p:attrNameLst>
                                      </p:cBhvr>
                                      <p:to>
                                        <p:strVal val="visible"/>
                                      </p:to>
                                    </p:set>
                                    <p:animEffect transition="in" filter="box(out)">
                                      <p:cBhvr>
                                        <p:cTn id="26"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84" grpId="0"/>
      <p:bldP spid="85"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fontScale="90000"/>
          </a:bodyPr>
          <a:lstStyle/>
          <a:p>
            <a:r>
              <a:rPr lang="en-US" dirty="0"/>
              <a:t>New-Task Buying Requires Information</a:t>
            </a:r>
          </a:p>
        </p:txBody>
      </p:sp>
      <p:sp>
        <p:nvSpPr>
          <p:cNvPr id="18" name="Line 11"/>
          <p:cNvSpPr>
            <a:spLocks noChangeShapeType="1"/>
          </p:cNvSpPr>
          <p:nvPr/>
        </p:nvSpPr>
        <p:spPr bwMode="auto">
          <a:xfrm rot="6300000">
            <a:off x="5486376" y="2399368"/>
            <a:ext cx="496197" cy="3822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19" name="Line 13"/>
          <p:cNvSpPr>
            <a:spLocks noChangeShapeType="1"/>
          </p:cNvSpPr>
          <p:nvPr/>
        </p:nvSpPr>
        <p:spPr bwMode="auto">
          <a:xfrm rot="7200000">
            <a:off x="2835275" y="4657725"/>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0" name="Line 9"/>
          <p:cNvSpPr>
            <a:spLocks noChangeShapeType="1"/>
          </p:cNvSpPr>
          <p:nvPr/>
        </p:nvSpPr>
        <p:spPr bwMode="auto">
          <a:xfrm rot="10800000">
            <a:off x="5682776" y="4429836"/>
            <a:ext cx="4064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1" name="Line 5"/>
          <p:cNvSpPr>
            <a:spLocks noChangeShapeType="1"/>
          </p:cNvSpPr>
          <p:nvPr/>
        </p:nvSpPr>
        <p:spPr bwMode="auto">
          <a:xfrm>
            <a:off x="2818838" y="2895455"/>
            <a:ext cx="305362" cy="30494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2" name="AutoShape 6">
            <a:hlinkHover r:id="" action="ppaction://macro?name=changecolor"/>
          </p:cNvPr>
          <p:cNvSpPr>
            <a:spLocks noChangeArrowheads="1"/>
          </p:cNvSpPr>
          <p:nvPr/>
        </p:nvSpPr>
        <p:spPr bwMode="auto">
          <a:xfrm>
            <a:off x="226468" y="1942780"/>
            <a:ext cx="2743200"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Search Engines</a:t>
            </a:r>
          </a:p>
        </p:txBody>
      </p:sp>
      <p:sp>
        <p:nvSpPr>
          <p:cNvPr id="37896" name="Oval 7"/>
          <p:cNvSpPr>
            <a:spLocks noChangeArrowheads="1"/>
          </p:cNvSpPr>
          <p:nvPr/>
        </p:nvSpPr>
        <p:spPr bwMode="auto">
          <a:xfrm>
            <a:off x="2921000" y="2400300"/>
            <a:ext cx="3011488" cy="3011488"/>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800" b="1" dirty="0">
                <a:cs typeface="Arial" pitchFamily="34" charset="0"/>
              </a:rPr>
              <a:t>New-Task </a:t>
            </a:r>
            <a:br>
              <a:rPr lang="en-US" sz="2800" b="1" dirty="0">
                <a:cs typeface="Arial" pitchFamily="34" charset="0"/>
              </a:rPr>
            </a:br>
            <a:r>
              <a:rPr lang="en-US" sz="2800" b="1" dirty="0">
                <a:cs typeface="Arial" pitchFamily="34" charset="0"/>
              </a:rPr>
              <a:t>Buying</a:t>
            </a:r>
            <a:br>
              <a:rPr lang="en-US" sz="2800" b="1" dirty="0">
                <a:cs typeface="Arial" pitchFamily="34" charset="0"/>
              </a:rPr>
            </a:br>
            <a:r>
              <a:rPr lang="en-US" sz="2800" b="1" dirty="0">
                <a:cs typeface="Arial" pitchFamily="34" charset="0"/>
              </a:rPr>
              <a:t>Requires</a:t>
            </a:r>
            <a:br>
              <a:rPr lang="en-US" sz="2800" b="1" dirty="0">
                <a:cs typeface="Arial" pitchFamily="34" charset="0"/>
              </a:rPr>
            </a:br>
            <a:r>
              <a:rPr lang="en-US" sz="2800" b="1" dirty="0">
                <a:cs typeface="Arial" pitchFamily="34" charset="0"/>
              </a:rPr>
              <a:t>Information</a:t>
            </a:r>
          </a:p>
        </p:txBody>
      </p:sp>
      <p:sp>
        <p:nvSpPr>
          <p:cNvPr id="24" name="AutoShape 8">
            <a:hlinkHover r:id="" action="ppaction://macro?name=changecolor"/>
          </p:cNvPr>
          <p:cNvSpPr>
            <a:spLocks noChangeArrowheads="1"/>
          </p:cNvSpPr>
          <p:nvPr/>
        </p:nvSpPr>
        <p:spPr bwMode="auto">
          <a:xfrm>
            <a:off x="281059" y="4724294"/>
            <a:ext cx="2743200"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Competitive Bids</a:t>
            </a:r>
          </a:p>
        </p:txBody>
      </p:sp>
      <p:sp>
        <p:nvSpPr>
          <p:cNvPr id="25" name="AutoShape 10">
            <a:hlinkHover r:id="" action="ppaction://macro?name=changecolor"/>
          </p:cNvPr>
          <p:cNvSpPr>
            <a:spLocks noChangeArrowheads="1"/>
          </p:cNvSpPr>
          <p:nvPr/>
        </p:nvSpPr>
        <p:spPr bwMode="auto">
          <a:xfrm>
            <a:off x="6119124" y="4124325"/>
            <a:ext cx="2743200"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Online Communities</a:t>
            </a:r>
          </a:p>
        </p:txBody>
      </p:sp>
      <p:sp>
        <p:nvSpPr>
          <p:cNvPr id="27" name="AutoShape 10">
            <a:hlinkHover r:id="" action="ppaction://macro?name=changecolor"/>
          </p:cNvPr>
          <p:cNvSpPr>
            <a:spLocks noChangeArrowheads="1"/>
          </p:cNvSpPr>
          <p:nvPr/>
        </p:nvSpPr>
        <p:spPr bwMode="auto">
          <a:xfrm>
            <a:off x="5943600" y="1295400"/>
            <a:ext cx="2743200"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Websites </a:t>
            </a:r>
          </a:p>
        </p:txBody>
      </p:sp>
    </p:spTree>
    <p:custDataLst>
      <p:tags r:id="rId1"/>
    </p:custDataLst>
    <p:extLst>
      <p:ext uri="{BB962C8B-B14F-4D97-AF65-F5344CB8AC3E}">
        <p14:creationId xmlns:p14="http://schemas.microsoft.com/office/powerpoint/2010/main" val="208019089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right)">
                                      <p:cBhvr>
                                        <p:cTn id="11" dur="500"/>
                                        <p:tgtEl>
                                          <p:spTgt spid="2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22"/>
                                        </p:tgtEl>
                                        <p:attrNameLst>
                                          <p:attrName>style.color</p:attrName>
                                        </p:attrNameLst>
                                      </p:cBhvr>
                                      <p:by>
                                        <p:hsl h="0" s="-70588" l="0"/>
                                      </p:by>
                                    </p:animClr>
                                    <p:animClr clrSpc="hsl" dir="cw">
                                      <p:cBhvr>
                                        <p:cTn id="16" dur="500" fill="hold"/>
                                        <p:tgtEl>
                                          <p:spTgt spid="22"/>
                                        </p:tgtEl>
                                        <p:attrNameLst>
                                          <p:attrName>fillcolor</p:attrName>
                                        </p:attrNameLst>
                                      </p:cBhvr>
                                      <p:by>
                                        <p:hsl h="0" s="-70588" l="0"/>
                                      </p:by>
                                    </p:animClr>
                                    <p:animClr clrSpc="hsl" dir="cw">
                                      <p:cBhvr>
                                        <p:cTn id="17" dur="500" fill="hold"/>
                                        <p:tgtEl>
                                          <p:spTgt spid="22"/>
                                        </p:tgtEl>
                                        <p:attrNameLst>
                                          <p:attrName>stroke.color</p:attrName>
                                        </p:attrNameLst>
                                      </p:cBhvr>
                                      <p:by>
                                        <p:hsl h="0" s="-70588" l="0"/>
                                      </p:by>
                                    </p:animClr>
                                    <p:set>
                                      <p:cBhvr>
                                        <p:cTn id="18" dur="500" fill="hold"/>
                                        <p:tgtEl>
                                          <p:spTgt spid="22"/>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4"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left)">
                                      <p:cBhvr>
                                        <p:cTn id="26" dur="500"/>
                                        <p:tgtEl>
                                          <p:spTgt spid="2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27"/>
                                        </p:tgtEl>
                                        <p:attrNameLst>
                                          <p:attrName>style.color</p:attrName>
                                        </p:attrNameLst>
                                      </p:cBhvr>
                                      <p:by>
                                        <p:hsl h="0" s="-70588" l="0"/>
                                      </p:by>
                                    </p:animClr>
                                    <p:animClr clrSpc="hsl" dir="cw">
                                      <p:cBhvr>
                                        <p:cTn id="31" dur="500" fill="hold"/>
                                        <p:tgtEl>
                                          <p:spTgt spid="27"/>
                                        </p:tgtEl>
                                        <p:attrNameLst>
                                          <p:attrName>fillcolor</p:attrName>
                                        </p:attrNameLst>
                                      </p:cBhvr>
                                      <p:by>
                                        <p:hsl h="0" s="-70588" l="0"/>
                                      </p:by>
                                    </p:animClr>
                                    <p:animClr clrSpc="hsl" dir="cw">
                                      <p:cBhvr>
                                        <p:cTn id="32" dur="500" fill="hold"/>
                                        <p:tgtEl>
                                          <p:spTgt spid="27"/>
                                        </p:tgtEl>
                                        <p:attrNameLst>
                                          <p:attrName>stroke.color</p:attrName>
                                        </p:attrNameLst>
                                      </p:cBhvr>
                                      <p:by>
                                        <p:hsl h="0" s="-70588" l="0"/>
                                      </p:by>
                                    </p:animClr>
                                    <p:set>
                                      <p:cBhvr>
                                        <p:cTn id="33" dur="500" fill="hold"/>
                                        <p:tgtEl>
                                          <p:spTgt spid="27"/>
                                        </p:tgtEl>
                                        <p:attrNameLst>
                                          <p:attrName>fill.type</p:attrName>
                                        </p:attrNameLst>
                                      </p:cBhvr>
                                      <p:to>
                                        <p:strVal val="solid"/>
                                      </p:to>
                                    </p:set>
                                  </p:childTnLst>
                                </p:cTn>
                              </p:par>
                            </p:childTnLst>
                          </p:cTn>
                        </p:par>
                        <p:par>
                          <p:cTn id="34" fill="hold" nodeType="afterGroup">
                            <p:stCondLst>
                              <p:cond delay="1000"/>
                            </p:stCondLst>
                            <p:childTnLst>
                              <p:par>
                                <p:cTn id="35" presetID="22" presetClass="entr" presetSubtype="1"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up)">
                                      <p:cBhvr>
                                        <p:cTn id="37" dur="500"/>
                                        <p:tgtEl>
                                          <p:spTgt spid="20"/>
                                        </p:tgtEl>
                                      </p:cBhvr>
                                    </p:animEffect>
                                  </p:childTnLst>
                                </p:cTn>
                              </p:par>
                            </p:childTnLst>
                          </p:cTn>
                        </p:par>
                        <p:par>
                          <p:cTn id="38" fill="hold" nodeType="afterGroup">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5" presetClass="emph" presetSubtype="0" fill="hold" grpId="1" nodeType="clickEffect">
                                  <p:stCondLst>
                                    <p:cond delay="0"/>
                                  </p:stCondLst>
                                  <p:childTnLst>
                                    <p:animClr clrSpc="hsl" dir="cw">
                                      <p:cBhvr override="childStyle">
                                        <p:cTn id="45" dur="500" fill="hold"/>
                                        <p:tgtEl>
                                          <p:spTgt spid="25"/>
                                        </p:tgtEl>
                                        <p:attrNameLst>
                                          <p:attrName>style.color</p:attrName>
                                        </p:attrNameLst>
                                      </p:cBhvr>
                                      <p:by>
                                        <p:hsl h="0" s="-70588" l="0"/>
                                      </p:by>
                                    </p:animClr>
                                    <p:animClr clrSpc="hsl" dir="cw">
                                      <p:cBhvr>
                                        <p:cTn id="46" dur="500" fill="hold"/>
                                        <p:tgtEl>
                                          <p:spTgt spid="25"/>
                                        </p:tgtEl>
                                        <p:attrNameLst>
                                          <p:attrName>fillcolor</p:attrName>
                                        </p:attrNameLst>
                                      </p:cBhvr>
                                      <p:by>
                                        <p:hsl h="0" s="-70588" l="0"/>
                                      </p:by>
                                    </p:animClr>
                                    <p:animClr clrSpc="hsl" dir="cw">
                                      <p:cBhvr>
                                        <p:cTn id="47" dur="500" fill="hold"/>
                                        <p:tgtEl>
                                          <p:spTgt spid="25"/>
                                        </p:tgtEl>
                                        <p:attrNameLst>
                                          <p:attrName>stroke.color</p:attrName>
                                        </p:attrNameLst>
                                      </p:cBhvr>
                                      <p:by>
                                        <p:hsl h="0" s="-70588" l="0"/>
                                      </p:by>
                                    </p:animClr>
                                    <p:set>
                                      <p:cBhvr>
                                        <p:cTn id="48" dur="500" fill="hold"/>
                                        <p:tgtEl>
                                          <p:spTgt spid="25"/>
                                        </p:tgtEl>
                                        <p:attrNameLst>
                                          <p:attrName>fill.type</p:attrName>
                                        </p:attrNameLst>
                                      </p:cBhvr>
                                      <p:to>
                                        <p:strVal val="solid"/>
                                      </p:to>
                                    </p:set>
                                  </p:childTnLst>
                                </p:cTn>
                              </p:par>
                            </p:childTnLst>
                          </p:cTn>
                        </p:par>
                        <p:par>
                          <p:cTn id="49" fill="hold" nodeType="afterGroup">
                            <p:stCondLst>
                              <p:cond delay="1000"/>
                            </p:stCondLst>
                            <p:childTnLst>
                              <p:par>
                                <p:cTn id="50" presetID="22" presetClass="entr" presetSubtype="1"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up)">
                                      <p:cBhvr>
                                        <p:cTn id="52" dur="500"/>
                                        <p:tgtEl>
                                          <p:spTgt spid="19"/>
                                        </p:tgtEl>
                                      </p:cBhvr>
                                    </p:animEffect>
                                  </p:childTnLst>
                                </p:cTn>
                              </p:par>
                            </p:childTnLst>
                          </p:cTn>
                        </p:par>
                        <p:par>
                          <p:cTn id="53" fill="hold" nodeType="afterGroup">
                            <p:stCondLst>
                              <p:cond delay="1500"/>
                            </p:stCondLst>
                            <p:childTnLst>
                              <p:par>
                                <p:cTn id="54" presetID="22" presetClass="entr" presetSubtype="2"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right)">
                                      <p:cBhvr>
                                        <p:cTn id="5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2" grpId="1" animBg="1"/>
      <p:bldP spid="24" grpId="0" animBg="1"/>
      <p:bldP spid="25" grpId="0" animBg="1"/>
      <p:bldP spid="25" grpId="1" animBg="1"/>
      <p:bldP spid="27" grpId="0" animBg="1"/>
      <p:bldP spid="27"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a:t>Checking Your Knowledge</a:t>
            </a:r>
          </a:p>
        </p:txBody>
      </p:sp>
      <p:sp>
        <p:nvSpPr>
          <p:cNvPr id="2" name="Content Placeholder 1"/>
          <p:cNvSpPr>
            <a:spLocks noGrp="1"/>
          </p:cNvSpPr>
          <p:nvPr>
            <p:ph idx="1"/>
          </p:nvPr>
        </p:nvSpPr>
        <p:spPr>
          <a:xfrm>
            <a:off x="457200" y="1524000"/>
            <a:ext cx="8229600" cy="5105400"/>
          </a:xfrm>
        </p:spPr>
        <p:txBody>
          <a:bodyPr>
            <a:normAutofit fontScale="77500" lnSpcReduction="20000"/>
          </a:bodyPr>
          <a:lstStyle/>
          <a:p>
            <a:pPr marL="65087" indent="0">
              <a:buNone/>
            </a:pPr>
            <a:r>
              <a:rPr lang="en-US" dirty="0"/>
              <a:t>Nolan Jackson, a sales representative for an industrial supply house, calls on a prospective business customer. The customer has an established relationship with another supplier but says that there have been some reliability problems with deliveries. Nolan seizes the opportunity to describe his company’s state-of-the-art logistics and transportation system that provides outstanding delivery reliability at low shipping costs. Nolan is encouraged because his customer seems to be in a ___________ situation. </a:t>
            </a:r>
          </a:p>
          <a:p>
            <a:endParaRPr lang="en-US" dirty="0"/>
          </a:p>
          <a:p>
            <a:pPr marL="0" indent="0">
              <a:buNone/>
            </a:pPr>
            <a:r>
              <a:rPr lang="en-US" dirty="0"/>
              <a:t>A.	straight rebuy</a:t>
            </a:r>
          </a:p>
          <a:p>
            <a:pPr marL="0" indent="0">
              <a:buNone/>
            </a:pPr>
            <a:r>
              <a:rPr lang="en-US" dirty="0"/>
              <a:t>B.	modified rebuy</a:t>
            </a:r>
          </a:p>
          <a:p>
            <a:pPr marL="0" indent="0">
              <a:buNone/>
            </a:pPr>
            <a:r>
              <a:rPr lang="en-US" dirty="0"/>
              <a:t>C.	new-task</a:t>
            </a:r>
          </a:p>
          <a:p>
            <a:pPr marL="0" indent="0">
              <a:buNone/>
            </a:pPr>
            <a:r>
              <a:rPr lang="en-US" dirty="0"/>
              <a:t>D.	extensive problem-solving</a:t>
            </a:r>
          </a:p>
          <a:p>
            <a:pPr marL="0" indent="0">
              <a:buNone/>
            </a:pPr>
            <a:r>
              <a:rPr lang="en-US" dirty="0"/>
              <a:t>E.	limited problem-solving</a:t>
            </a:r>
          </a:p>
        </p:txBody>
      </p:sp>
    </p:spTree>
    <p:custDataLst>
      <p:tags r:id="rId1"/>
    </p:custDataLst>
    <p:extLst>
      <p:ext uri="{BB962C8B-B14F-4D97-AF65-F5344CB8AC3E}">
        <p14:creationId xmlns:p14="http://schemas.microsoft.com/office/powerpoint/2010/main" val="241195883"/>
      </p:ext>
    </p:extLst>
  </p:cSld>
  <p:clrMapOvr>
    <a:masterClrMapping/>
  </p:clrMapOvr>
  <p:transition>
    <p:pull dir="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a:t>Checking Your Knowledge</a:t>
            </a:r>
          </a:p>
        </p:txBody>
      </p:sp>
      <p:sp>
        <p:nvSpPr>
          <p:cNvPr id="2" name="Content Placeholder 1"/>
          <p:cNvSpPr>
            <a:spLocks noGrp="1"/>
          </p:cNvSpPr>
          <p:nvPr>
            <p:ph idx="1"/>
          </p:nvPr>
        </p:nvSpPr>
        <p:spPr>
          <a:xfrm>
            <a:off x="457200" y="1295400"/>
            <a:ext cx="8229600" cy="5334000"/>
          </a:xfrm>
        </p:spPr>
        <p:txBody>
          <a:bodyPr>
            <a:normAutofit fontScale="77500" lnSpcReduction="20000"/>
          </a:bodyPr>
          <a:lstStyle/>
          <a:p>
            <a:pPr marL="65087" indent="0">
              <a:buNone/>
            </a:pPr>
            <a:r>
              <a:rPr lang="en-US" dirty="0"/>
              <a:t>Auto parts wholesaler Fixem, Inc. decides to invest in a new data management system to increase the efficiency of its warehouse operations. Previously, all record-keeping was done via printed documents, but now all transactions will be electronic. This change will require Fixem to expend a significant amount of money for hardware, software, and training. However, in the long run, the cost savings should exceed the up-front investment. Fixem has arranged for presentations to be made by three different vendors. Fixem seems to be facing a ______________ buying situation. </a:t>
            </a:r>
          </a:p>
          <a:p>
            <a:endParaRPr lang="en-US" dirty="0"/>
          </a:p>
          <a:p>
            <a:pPr marL="0" indent="0">
              <a:buNone/>
            </a:pPr>
            <a:r>
              <a:rPr lang="en-US" dirty="0"/>
              <a:t>A.	straight rebuy</a:t>
            </a:r>
          </a:p>
          <a:p>
            <a:pPr marL="0" indent="0">
              <a:buNone/>
            </a:pPr>
            <a:r>
              <a:rPr lang="en-US" dirty="0"/>
              <a:t>B.	modified rebuy</a:t>
            </a:r>
          </a:p>
          <a:p>
            <a:pPr marL="0" indent="0">
              <a:buNone/>
            </a:pPr>
            <a:r>
              <a:rPr lang="en-US" dirty="0"/>
              <a:t>C.	new-task</a:t>
            </a:r>
          </a:p>
          <a:p>
            <a:pPr marL="0" indent="0">
              <a:buNone/>
            </a:pPr>
            <a:r>
              <a:rPr lang="en-US" dirty="0"/>
              <a:t>D.	extensive problem-solving</a:t>
            </a:r>
          </a:p>
          <a:p>
            <a:pPr marL="0" indent="0">
              <a:buNone/>
            </a:pPr>
            <a:r>
              <a:rPr lang="en-US" dirty="0"/>
              <a:t>E.	limited problem-solving</a:t>
            </a:r>
          </a:p>
          <a:p>
            <a:endParaRPr lang="en-US" dirty="0"/>
          </a:p>
          <a:p>
            <a:endParaRPr lang="en-US" dirty="0"/>
          </a:p>
          <a:p>
            <a:endParaRPr lang="en-US" dirty="0"/>
          </a:p>
        </p:txBody>
      </p:sp>
    </p:spTree>
    <p:custDataLst>
      <p:tags r:id="rId1"/>
    </p:custDataLst>
    <p:extLst>
      <p:ext uri="{BB962C8B-B14F-4D97-AF65-F5344CB8AC3E}">
        <p14:creationId xmlns:p14="http://schemas.microsoft.com/office/powerpoint/2010/main" val="2059561183"/>
      </p:ext>
    </p:extLst>
  </p:cSld>
  <p:clrMapOvr>
    <a:masterClrMapping/>
  </p:clrMapOvr>
  <p:transition>
    <p:pull dir="ru"/>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152400"/>
            <a:ext cx="8229600" cy="1398587"/>
          </a:xfrm>
        </p:spPr>
        <p:txBody>
          <a:bodyPr>
            <a:normAutofit fontScale="90000"/>
          </a:bodyPr>
          <a:lstStyle/>
          <a:p>
            <a:r>
              <a:rPr lang="en-US" dirty="0"/>
              <a:t>Step 3: Managing Buyer-Seller Relationships in Business Markets</a:t>
            </a:r>
          </a:p>
        </p:txBody>
      </p:sp>
      <p:sp>
        <p:nvSpPr>
          <p:cNvPr id="34" name="Oval 3"/>
          <p:cNvSpPr>
            <a:spLocks noChangeArrowheads="1"/>
          </p:cNvSpPr>
          <p:nvPr/>
        </p:nvSpPr>
        <p:spPr bwMode="auto">
          <a:xfrm>
            <a:off x="3200400" y="2589339"/>
            <a:ext cx="2438400" cy="2209800"/>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normAutofit/>
          </a:bodyPr>
          <a:lstStyle/>
          <a:p>
            <a:r>
              <a:rPr lang="en-US" sz="2000" b="1" dirty="0">
                <a:cs typeface="Arial" pitchFamily="34" charset="0"/>
              </a:rPr>
              <a:t>Relationships </a:t>
            </a:r>
          </a:p>
          <a:p>
            <a:r>
              <a:rPr lang="en-US" sz="2000" b="1" dirty="0">
                <a:cs typeface="Arial" pitchFamily="34" charset="0"/>
              </a:rPr>
              <a:t>can involve </a:t>
            </a:r>
          </a:p>
          <a:p>
            <a:r>
              <a:rPr lang="en-US" sz="2000" b="1" dirty="0">
                <a:cs typeface="Arial" pitchFamily="34" charset="0"/>
              </a:rPr>
              <a:t>many from</a:t>
            </a:r>
          </a:p>
          <a:p>
            <a:r>
              <a:rPr lang="en-US" sz="2000" b="1" dirty="0">
                <a:cs typeface="Arial" pitchFamily="34" charset="0"/>
              </a:rPr>
              <a:t>both sides</a:t>
            </a:r>
          </a:p>
        </p:txBody>
      </p:sp>
      <p:grpSp>
        <p:nvGrpSpPr>
          <p:cNvPr id="2" name="Group 4"/>
          <p:cNvGrpSpPr>
            <a:grpSpLocks/>
          </p:cNvGrpSpPr>
          <p:nvPr/>
        </p:nvGrpSpPr>
        <p:grpSpPr bwMode="auto">
          <a:xfrm>
            <a:off x="152400" y="1676400"/>
            <a:ext cx="3352800" cy="4192714"/>
            <a:chOff x="192" y="720"/>
            <a:chExt cx="2256" cy="3182"/>
          </a:xfrm>
        </p:grpSpPr>
        <p:sp>
          <p:nvSpPr>
            <p:cNvPr id="41993" name="AutoShape 5"/>
            <p:cNvSpPr>
              <a:spLocks noChangeArrowheads="1"/>
            </p:cNvSpPr>
            <p:nvPr/>
          </p:nvSpPr>
          <p:spPr bwMode="auto">
            <a:xfrm>
              <a:off x="192" y="924"/>
              <a:ext cx="2256" cy="2978"/>
            </a:xfrm>
            <a:prstGeom prst="roundRect">
              <a:avLst>
                <a:gd name="adj" fmla="val 1063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lgn="l"/>
              <a:endParaRPr lang="en-US" sz="2000" b="1" dirty="0">
                <a:cs typeface="Arial" pitchFamily="34" charset="0"/>
              </a:endParaRPr>
            </a:p>
          </p:txBody>
        </p:sp>
        <p:sp>
          <p:nvSpPr>
            <p:cNvPr id="41994" name="AutoShape 6"/>
            <p:cNvSpPr>
              <a:spLocks noChangeArrowheads="1"/>
            </p:cNvSpPr>
            <p:nvPr/>
          </p:nvSpPr>
          <p:spPr bwMode="auto">
            <a:xfrm>
              <a:off x="192" y="720"/>
              <a:ext cx="2256" cy="720"/>
            </a:xfrm>
            <a:prstGeom prst="roundRect">
              <a:avLst>
                <a:gd name="adj" fmla="val 5000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marL="457200" indent="-457200"/>
              <a:r>
                <a:rPr lang="en-US" sz="2000" b="1" dirty="0">
                  <a:cs typeface="Arial" pitchFamily="34" charset="0"/>
                </a:rPr>
                <a:t>Close Relationships</a:t>
              </a:r>
            </a:p>
            <a:p>
              <a:pPr marL="457200" indent="-457200"/>
              <a:r>
                <a:rPr lang="en-US" sz="2000" b="1" dirty="0">
                  <a:cs typeface="Arial" pitchFamily="34" charset="0"/>
                </a:rPr>
                <a:t>May Produce</a:t>
              </a:r>
            </a:p>
            <a:p>
              <a:pPr marL="457200" indent="-457200"/>
              <a:r>
                <a:rPr lang="en-US" sz="2000" b="1" dirty="0">
                  <a:cs typeface="Arial" pitchFamily="34" charset="0"/>
                </a:rPr>
                <a:t>Mutual Benefits</a:t>
              </a:r>
            </a:p>
          </p:txBody>
        </p:sp>
        <p:sp>
          <p:nvSpPr>
            <p:cNvPr id="41995" name="Text Box 7"/>
            <p:cNvSpPr txBox="1">
              <a:spLocks noChangeArrowheads="1"/>
            </p:cNvSpPr>
            <p:nvPr/>
          </p:nvSpPr>
          <p:spPr bwMode="auto">
            <a:xfrm>
              <a:off x="292" y="1877"/>
              <a:ext cx="2016" cy="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defPPr>
                <a:defRPr lang="en-US"/>
              </a:defPPr>
              <a:lvl1pPr marL="342900" indent="-342900" algn="l" eaLnBrk="1" hangingPunct="1">
                <a:spcAft>
                  <a:spcPct val="30000"/>
                </a:spcAft>
                <a:buFont typeface="Arial"/>
                <a:buChar char="•"/>
                <a:defRPr sz="2000" b="1">
                  <a:latin typeface="+mn-lt"/>
                </a:defRPr>
              </a:lvl1pPr>
              <a:lvl2pPr marL="742950" indent="-285750" eaLnBrk="0" hangingPunct="0"/>
              <a:lvl3pPr marL="1143000" indent="-228600" eaLnBrk="0" hangingPunct="0"/>
              <a:lvl4pPr marL="1600200" indent="-228600" eaLnBrk="0" hangingPunct="0"/>
              <a:lvl5pPr marL="2057400" indent="-228600" eaLnBrk="0" hangingPunct="0"/>
              <a:lvl6pPr marL="2514600" indent="-228600" algn="ctr" eaLnBrk="0" fontAlgn="base" hangingPunct="0">
                <a:spcBef>
                  <a:spcPct val="0"/>
                </a:spcBef>
                <a:spcAft>
                  <a:spcPct val="0"/>
                </a:spcAft>
              </a:lvl6pPr>
              <a:lvl7pPr marL="2971800" indent="-228600" algn="ctr" eaLnBrk="0" fontAlgn="base" hangingPunct="0">
                <a:spcBef>
                  <a:spcPct val="0"/>
                </a:spcBef>
                <a:spcAft>
                  <a:spcPct val="0"/>
                </a:spcAft>
              </a:lvl7pPr>
              <a:lvl8pPr marL="3429000" indent="-228600" algn="ctr" eaLnBrk="0" fontAlgn="base" hangingPunct="0">
                <a:spcBef>
                  <a:spcPct val="0"/>
                </a:spcBef>
                <a:spcAft>
                  <a:spcPct val="0"/>
                </a:spcAft>
              </a:lvl8pPr>
              <a:lvl9pPr marL="3886200" indent="-228600" algn="ctr" eaLnBrk="0" fontAlgn="base" hangingPunct="0">
                <a:spcBef>
                  <a:spcPct val="0"/>
                </a:spcBef>
                <a:spcAft>
                  <a:spcPct val="0"/>
                </a:spcAft>
              </a:lvl9pPr>
            </a:lstStyle>
            <a:p>
              <a:r>
                <a:rPr lang="en-US" dirty="0"/>
                <a:t>Mutual trust </a:t>
              </a:r>
            </a:p>
            <a:p>
              <a:r>
                <a:rPr lang="en-US" dirty="0"/>
                <a:t>Long-term outlook</a:t>
              </a:r>
            </a:p>
            <a:p>
              <a:r>
                <a:rPr lang="en-US" dirty="0"/>
                <a:t>Share tasks at lower total cost</a:t>
              </a:r>
            </a:p>
          </p:txBody>
        </p:sp>
      </p:grpSp>
      <p:grpSp>
        <p:nvGrpSpPr>
          <p:cNvPr id="3" name="Group 8"/>
          <p:cNvGrpSpPr>
            <a:grpSpLocks/>
          </p:cNvGrpSpPr>
          <p:nvPr/>
        </p:nvGrpSpPr>
        <p:grpSpPr bwMode="auto">
          <a:xfrm>
            <a:off x="5257800" y="1677863"/>
            <a:ext cx="3048000" cy="4189900"/>
            <a:chOff x="3360" y="720"/>
            <a:chExt cx="2256" cy="2933"/>
          </a:xfrm>
        </p:grpSpPr>
        <p:sp>
          <p:nvSpPr>
            <p:cNvPr id="41990" name="AutoShape 9"/>
            <p:cNvSpPr>
              <a:spLocks noChangeArrowheads="1"/>
            </p:cNvSpPr>
            <p:nvPr/>
          </p:nvSpPr>
          <p:spPr bwMode="auto">
            <a:xfrm>
              <a:off x="3360" y="912"/>
              <a:ext cx="2256" cy="2741"/>
            </a:xfrm>
            <a:prstGeom prst="roundRect">
              <a:avLst>
                <a:gd name="adj" fmla="val 1063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lgn="l"/>
              <a:endParaRPr lang="en-US" sz="2000" b="1" dirty="0">
                <a:cs typeface="Arial" pitchFamily="34" charset="0"/>
              </a:endParaRPr>
            </a:p>
          </p:txBody>
        </p:sp>
        <p:sp>
          <p:nvSpPr>
            <p:cNvPr id="41991" name="AutoShape 10"/>
            <p:cNvSpPr>
              <a:spLocks noChangeArrowheads="1"/>
            </p:cNvSpPr>
            <p:nvPr/>
          </p:nvSpPr>
          <p:spPr bwMode="auto">
            <a:xfrm>
              <a:off x="3360" y="720"/>
              <a:ext cx="2256" cy="720"/>
            </a:xfrm>
            <a:prstGeom prst="roundRect">
              <a:avLst>
                <a:gd name="adj" fmla="val 50000"/>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marL="457200" indent="-457200"/>
              <a:r>
                <a:rPr lang="en-US" sz="2000" b="1" dirty="0">
                  <a:cs typeface="Arial" pitchFamily="34" charset="0"/>
                </a:rPr>
                <a:t>      Relationships May Not Make Sense</a:t>
              </a:r>
            </a:p>
          </p:txBody>
        </p:sp>
        <p:sp>
          <p:nvSpPr>
            <p:cNvPr id="41992" name="Text Box 11"/>
            <p:cNvSpPr txBox="1">
              <a:spLocks noChangeArrowheads="1"/>
            </p:cNvSpPr>
            <p:nvPr/>
          </p:nvSpPr>
          <p:spPr bwMode="auto">
            <a:xfrm>
              <a:off x="3456" y="1430"/>
              <a:ext cx="2160" cy="1767"/>
            </a:xfrm>
            <a:prstGeom prst="rect">
              <a:avLst/>
            </a:prstGeom>
            <a:no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457200" indent="-457200"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marL="342900" indent="-342900" algn="l" eaLnBrk="1" hangingPunct="1">
                <a:spcAft>
                  <a:spcPct val="30000"/>
                </a:spcAft>
                <a:buFont typeface="Arial"/>
                <a:buChar char="•"/>
              </a:pPr>
              <a:endParaRPr lang="en-US" sz="2000" b="1" dirty="0">
                <a:latin typeface="+mn-lt"/>
              </a:endParaRPr>
            </a:p>
            <a:p>
              <a:pPr marL="342900" indent="-342900" algn="l" eaLnBrk="1" hangingPunct="1">
                <a:spcAft>
                  <a:spcPct val="30000"/>
                </a:spcAft>
                <a:buFont typeface="Arial"/>
                <a:buChar char="•"/>
              </a:pPr>
              <a:r>
                <a:rPr lang="en-US" sz="2000" b="1" dirty="0">
                  <a:latin typeface="+mn-lt"/>
                </a:rPr>
                <a:t>Reduced flexibility</a:t>
              </a:r>
            </a:p>
            <a:p>
              <a:pPr marL="342900" indent="-342900" algn="l" eaLnBrk="1" hangingPunct="1">
                <a:spcAft>
                  <a:spcPct val="30000"/>
                </a:spcAft>
                <a:buFont typeface="Arial"/>
                <a:buChar char="•"/>
              </a:pPr>
              <a:r>
                <a:rPr lang="en-US" sz="2000" b="1" dirty="0">
                  <a:latin typeface="+mn-lt"/>
                </a:rPr>
                <a:t>Some purchases are too small or infrequent</a:t>
              </a:r>
            </a:p>
            <a:p>
              <a:pPr marL="342900" indent="-342900" algn="l" eaLnBrk="1" hangingPunct="1">
                <a:spcAft>
                  <a:spcPct val="30000"/>
                </a:spcAft>
                <a:buFont typeface="Arial"/>
                <a:buChar char="•"/>
              </a:pPr>
              <a:r>
                <a:rPr lang="en-US" sz="2000" b="1" dirty="0">
                  <a:latin typeface="+mn-lt"/>
                </a:rPr>
                <a:t>Some purchases require much special attention </a:t>
              </a:r>
            </a:p>
          </p:txBody>
        </p:sp>
      </p:grpSp>
    </p:spTree>
    <p:custDataLst>
      <p:tags r:id="rId1"/>
    </p:custDataLst>
    <p:extLst>
      <p:ext uri="{BB962C8B-B14F-4D97-AF65-F5344CB8AC3E}">
        <p14:creationId xmlns:p14="http://schemas.microsoft.com/office/powerpoint/2010/main" val="119688463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nodeType="afterGroup">
                            <p:stCondLst>
                              <p:cond delay="0"/>
                            </p:stCondLst>
                            <p:childTnLst>
                              <p:par>
                                <p:cTn id="16" presetID="22" presetClass="entr" presetSubtype="1"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299" y="304800"/>
            <a:ext cx="3695701" cy="5257800"/>
          </a:xfrm>
        </p:spPr>
        <p:txBody>
          <a:bodyPr>
            <a:normAutofit/>
          </a:bodyPr>
          <a:lstStyle/>
          <a:p>
            <a:r>
              <a:rPr lang="en-US" dirty="0"/>
              <a:t>Relationships may not make sense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6975" y="304800"/>
            <a:ext cx="4586585" cy="5791200"/>
          </a:xfrm>
          <a:prstGeom prst="rect">
            <a:avLst/>
          </a:prstGeom>
        </p:spPr>
      </p:pic>
      <p:sp>
        <p:nvSpPr>
          <p:cNvPr id="5" name="TextBox 4"/>
          <p:cNvSpPr txBox="1"/>
          <p:nvPr/>
        </p:nvSpPr>
        <p:spPr>
          <a:xfrm>
            <a:off x="5943600" y="6096000"/>
            <a:ext cx="2667000" cy="246221"/>
          </a:xfrm>
          <a:prstGeom prst="rect">
            <a:avLst/>
          </a:prstGeom>
          <a:noFill/>
        </p:spPr>
        <p:txBody>
          <a:bodyPr wrap="square" rtlCol="0">
            <a:spAutoFit/>
          </a:bodyPr>
          <a:lstStyle/>
          <a:p>
            <a:r>
              <a:rPr lang="en-US" sz="1000" i="1" dirty="0"/>
              <a:t>Courtesy of Kaleidoscope </a:t>
            </a:r>
            <a:endParaRPr lang="en-US" sz="1000" dirty="0"/>
          </a:p>
        </p:txBody>
      </p:sp>
    </p:spTree>
    <p:extLst>
      <p:ext uri="{BB962C8B-B14F-4D97-AF65-F5344CB8AC3E}">
        <p14:creationId xmlns:p14="http://schemas.microsoft.com/office/powerpoint/2010/main" val="617112238"/>
      </p:ext>
    </p:extLst>
  </p:cSld>
  <p:clrMapOvr>
    <a:masterClrMapping/>
  </p:clrMapOvr>
  <p:transition>
    <p:pull dir="ru"/>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152400"/>
            <a:ext cx="8229600" cy="1398587"/>
          </a:xfrm>
        </p:spPr>
        <p:txBody>
          <a:bodyPr>
            <a:normAutofit fontScale="90000"/>
          </a:bodyPr>
          <a:lstStyle/>
          <a:p>
            <a:r>
              <a:rPr lang="en-US" dirty="0"/>
              <a:t>Relationships Have Many Dimensions (Exhibit 6-7)</a:t>
            </a:r>
          </a:p>
        </p:txBody>
      </p:sp>
      <p:pic>
        <p:nvPicPr>
          <p:cNvPr id="7" name="Picture 6" descr="7-6_5 copy"/>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foregroundMark x1="49625" y1="98017" x2="49625" y2="98017"/>
                        <a14:foregroundMark x1="37054" y1="4298" x2="37054" y2="4298"/>
                        <a14:foregroundMark x1="39024" y1="3636" x2="39024" y2="3636"/>
                        <a14:foregroundMark x1="38837" y1="9917" x2="38837" y2="9917"/>
                        <a14:foregroundMark x1="49906" y1="7769" x2="49906" y2="7769"/>
                        <a14:foregroundMark x1="50657" y1="7769" x2="50657" y2="7769"/>
                        <a14:foregroundMark x1="53940" y1="11405" x2="53940" y2="11405"/>
                        <a14:foregroundMark x1="52158" y1="11240" x2="52158" y2="11240"/>
                        <a14:foregroundMark x1="52533" y1="17521" x2="52533" y2="17521"/>
                        <a14:foregroundMark x1="50563" y1="17355" x2="50563" y2="17355"/>
                        <a14:foregroundMark x1="46717" y1="11570" x2="46717" y2="11570"/>
                        <a14:foregroundMark x1="48593" y1="11405" x2="48593" y2="11405"/>
                        <a14:foregroundMark x1="62946" y1="4298" x2="62946" y2="4298"/>
                        <a14:foregroundMark x1="47655" y1="21157" x2="47655" y2="21157"/>
                        <a14:foregroundMark x1="16510" y1="14380" x2="16510" y2="14380"/>
                        <a14:foregroundMark x1="8818" y1="21488" x2="8818" y2="21488"/>
                        <a14:foregroundMark x1="1126" y1="53554" x2="1126" y2="53554"/>
                        <a14:foregroundMark x1="30675" y1="82645" x2="30675" y2="82645"/>
                        <a14:foregroundMark x1="38368" y1="73554" x2="38368" y2="73554"/>
                        <a14:foregroundMark x1="69231" y1="82479" x2="69231" y2="82479"/>
                        <a14:foregroundMark x1="78049" y1="86942" x2="78049" y2="86942"/>
                        <a14:foregroundMark x1="98968" y1="44132" x2="98968" y2="44132"/>
                        <a14:foregroundMark x1="98968" y1="49256" x2="98968" y2="49256"/>
                        <a14:foregroundMark x1="63977" y1="24628" x2="63977" y2="24628"/>
                        <a14:foregroundMark x1="52251" y1="33388" x2="52251" y2="33388"/>
                        <a14:foregroundMark x1="36773" y1="24298" x2="36773" y2="24298"/>
                        <a14:foregroundMark x1="39681" y1="13719" x2="39681" y2="13719"/>
                        <a14:foregroundMark x1="44934" y1="82149" x2="44934" y2="82149"/>
                        <a14:foregroundMark x1="42308" y1="81322" x2="42308" y2="81322"/>
                        <a14:foregroundMark x1="38931" y1="79669" x2="38931" y2="79669"/>
                        <a14:foregroundMark x1="66792" y1="87603" x2="66792" y2="87603"/>
                        <a14:foregroundMark x1="62008" y1="90248" x2="62008" y2="90248"/>
                        <a14:foregroundMark x1="59568" y1="97521" x2="59568" y2="97521"/>
                        <a14:foregroundMark x1="40150" y1="97355" x2="40150" y2="97355"/>
                        <a14:foregroundMark x1="58161" y1="2479" x2="58161" y2="2479"/>
                        <a14:backgroundMark x1="48687" y1="99174" x2="48687" y2="99174"/>
                        <a14:backgroundMark x1="50938" y1="99504" x2="50938" y2="99504"/>
                      </a14:backgroundRemoval>
                    </a14:imgEffect>
                  </a14:imgLayer>
                </a14:imgProps>
              </a:ext>
              <a:ext uri="{28A0092B-C50C-407E-A947-70E740481C1C}">
                <a14:useLocalDpi xmlns:a14="http://schemas.microsoft.com/office/drawing/2010/main" val="0"/>
              </a:ext>
            </a:extLst>
          </a:blip>
          <a:srcRect/>
          <a:stretch>
            <a:fillRect/>
          </a:stretch>
        </p:blipFill>
        <p:spPr bwMode="auto">
          <a:xfrm>
            <a:off x="152400" y="1371600"/>
            <a:ext cx="8931275" cy="50704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766518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r>
              <a:rPr lang="en-US" dirty="0"/>
              <a:t>Relationship Dimensions</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795159581"/>
      </p:ext>
    </p:extLst>
  </p:cSld>
  <p:clrMapOvr>
    <a:masterClrMapping/>
  </p:clrMapOvr>
  <p:transition>
    <p:pull dir="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r>
              <a:rPr lang="en-US" dirty="0"/>
              <a:t>Relationship Dimensions</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085739465"/>
      </p:ext>
    </p:extLst>
  </p:cSld>
  <p:clrMapOvr>
    <a:masterClrMapping/>
  </p:clrMapOvr>
  <p:transition>
    <p:pull dir="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dirty="0"/>
              <a:t>Checking Your Knowledge</a:t>
            </a:r>
          </a:p>
        </p:txBody>
      </p:sp>
      <p:sp>
        <p:nvSpPr>
          <p:cNvPr id="2" name="Content Placeholder 1"/>
          <p:cNvSpPr>
            <a:spLocks noGrp="1"/>
          </p:cNvSpPr>
          <p:nvPr>
            <p:ph idx="1"/>
          </p:nvPr>
        </p:nvSpPr>
        <p:spPr>
          <a:xfrm>
            <a:off x="457200" y="1676400"/>
            <a:ext cx="8229600" cy="4975192"/>
          </a:xfrm>
        </p:spPr>
        <p:txBody>
          <a:bodyPr>
            <a:normAutofit fontScale="77500" lnSpcReduction="20000"/>
          </a:bodyPr>
          <a:lstStyle/>
          <a:p>
            <a:pPr marL="65087" indent="0">
              <a:buNone/>
            </a:pPr>
            <a:r>
              <a:rPr lang="en-US" dirty="0"/>
              <a:t>Gotcha! is a chain of trendy stores catering to the urban contemporary market. As part of its close relationship with suppliers, Gotcha! has an Internet site that is accessible only by suppliers, and it provides up-to-the minute point-of-sale information from all of the Gotcha! stores. Suppliers can see how their products are doing at retail during any time of the day or night. In the relationship between Gotcha! and its suppliers, the Gotcha! supplier site is an example of:</a:t>
            </a:r>
          </a:p>
          <a:p>
            <a:endParaRPr lang="en-US" dirty="0"/>
          </a:p>
          <a:p>
            <a:pPr marL="0" indent="0">
              <a:buNone/>
            </a:pPr>
            <a:r>
              <a:rPr lang="en-US" dirty="0"/>
              <a:t>A.	information sharing.</a:t>
            </a:r>
          </a:p>
          <a:p>
            <a:pPr marL="0" indent="0">
              <a:buNone/>
            </a:pPr>
            <a:r>
              <a:rPr lang="en-US" dirty="0"/>
              <a:t>B.	legal bonds.</a:t>
            </a:r>
          </a:p>
          <a:p>
            <a:pPr marL="0" indent="0">
              <a:buNone/>
            </a:pPr>
            <a:r>
              <a:rPr lang="en-US" dirty="0"/>
              <a:t>C.	reciprocity.</a:t>
            </a:r>
          </a:p>
          <a:p>
            <a:pPr marL="0" indent="0">
              <a:buNone/>
            </a:pPr>
            <a:r>
              <a:rPr lang="en-US" dirty="0"/>
              <a:t>D.	operational linkages.</a:t>
            </a:r>
          </a:p>
          <a:p>
            <a:pPr marL="0" indent="0">
              <a:buNone/>
            </a:pPr>
            <a:r>
              <a:rPr lang="en-US" dirty="0"/>
              <a:t>E.	negotiated contracts.</a:t>
            </a:r>
          </a:p>
        </p:txBody>
      </p:sp>
    </p:spTree>
    <p:custDataLst>
      <p:tags r:id="rId1"/>
    </p:custDataLst>
    <p:extLst>
      <p:ext uri="{BB962C8B-B14F-4D97-AF65-F5344CB8AC3E}">
        <p14:creationId xmlns:p14="http://schemas.microsoft.com/office/powerpoint/2010/main" val="1558739536"/>
      </p:ext>
    </p:extLst>
  </p:cSld>
  <p:clrMapOvr>
    <a:masterClrMapping/>
  </p:clrMapOvr>
  <p:transition>
    <p:pull dir="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Buyer–Seller Relationships</a:t>
            </a:r>
          </a:p>
        </p:txBody>
      </p:sp>
      <p:pic>
        <p:nvPicPr>
          <p:cNvPr id="3" name="Picture 2" descr="C:\Dropbox\BM19e Dropbox\BM19e Supplements\Digital Images\Perreault_19e_DIL\per28981_ch06\per28981_p061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143000"/>
            <a:ext cx="7315200" cy="4749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267200" y="5892800"/>
            <a:ext cx="4572000" cy="400110"/>
          </a:xfrm>
          <a:prstGeom prst="rect">
            <a:avLst/>
          </a:prstGeom>
          <a:noFill/>
        </p:spPr>
        <p:txBody>
          <a:bodyPr wrap="square" rtlCol="0">
            <a:spAutoFit/>
          </a:bodyPr>
          <a:lstStyle/>
          <a:p>
            <a:pPr lvl="0"/>
            <a:r>
              <a:rPr lang="en-US" sz="1000" i="1"/>
              <a:t>Source: </a:t>
            </a:r>
            <a:r>
              <a:rPr lang="en-US" sz="1000" i="1" dirty="0" err="1"/>
              <a:t>EmpordAigUA</a:t>
            </a:r>
            <a:r>
              <a:rPr lang="en-US" sz="1000" i="1" dirty="0"/>
              <a:t>® Water Design &amp; Technology.</a:t>
            </a:r>
          </a:p>
          <a:p>
            <a:endParaRPr lang="en-US" sz="1000" dirty="0"/>
          </a:p>
        </p:txBody>
      </p:sp>
    </p:spTree>
    <p:custDataLst>
      <p:tags r:id="rId1"/>
    </p:custDataLst>
    <p:extLst>
      <p:ext uri="{BB962C8B-B14F-4D97-AF65-F5344CB8AC3E}">
        <p14:creationId xmlns:p14="http://schemas.microsoft.com/office/powerpoint/2010/main" val="1839846414"/>
      </p:ext>
    </p:extLst>
  </p:cSld>
  <p:clrMapOvr>
    <a:masterClrMapping/>
  </p:clrMapOvr>
  <p:transition>
    <p:pull dir="ru"/>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r>
              <a:rPr lang="en-US" dirty="0"/>
              <a:t>Dynamics of Buyer–Seller Relationships</a:t>
            </a:r>
          </a:p>
        </p:txBody>
      </p:sp>
      <p:sp>
        <p:nvSpPr>
          <p:cNvPr id="3" name="Line 3"/>
          <p:cNvSpPr>
            <a:spLocks noChangeShapeType="1"/>
          </p:cNvSpPr>
          <p:nvPr/>
        </p:nvSpPr>
        <p:spPr bwMode="auto">
          <a:xfrm>
            <a:off x="2895600" y="3810000"/>
            <a:ext cx="1143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 name="AutoShape 4"/>
          <p:cNvSpPr>
            <a:spLocks noChangeArrowheads="1"/>
          </p:cNvSpPr>
          <p:nvPr/>
        </p:nvSpPr>
        <p:spPr bwMode="auto">
          <a:xfrm>
            <a:off x="4038600" y="3302000"/>
            <a:ext cx="4114800" cy="1117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400" b="1" dirty="0">
                <a:cs typeface="Arial" pitchFamily="34" charset="0"/>
              </a:rPr>
              <a:t>Buyers May Use Several Sources to Spread Risks</a:t>
            </a:r>
          </a:p>
        </p:txBody>
      </p:sp>
      <p:sp>
        <p:nvSpPr>
          <p:cNvPr id="5" name="Line 7"/>
          <p:cNvSpPr>
            <a:spLocks noChangeShapeType="1"/>
          </p:cNvSpPr>
          <p:nvPr/>
        </p:nvSpPr>
        <p:spPr bwMode="auto">
          <a:xfrm flipV="1">
            <a:off x="2895600" y="2209800"/>
            <a:ext cx="11430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6" name="AutoShape 8"/>
          <p:cNvSpPr>
            <a:spLocks noChangeArrowheads="1"/>
          </p:cNvSpPr>
          <p:nvPr/>
        </p:nvSpPr>
        <p:spPr bwMode="auto">
          <a:xfrm>
            <a:off x="4038600" y="1752600"/>
            <a:ext cx="4114800" cy="1116013"/>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400" b="1" dirty="0">
                <a:cs typeface="Arial" pitchFamily="34" charset="0"/>
              </a:rPr>
              <a:t>Powerful Customer May Control the Relationship</a:t>
            </a:r>
          </a:p>
        </p:txBody>
      </p:sp>
      <p:sp>
        <p:nvSpPr>
          <p:cNvPr id="7" name="Line 11"/>
          <p:cNvSpPr>
            <a:spLocks noChangeShapeType="1"/>
          </p:cNvSpPr>
          <p:nvPr/>
        </p:nvSpPr>
        <p:spPr bwMode="auto">
          <a:xfrm>
            <a:off x="2895600" y="3810000"/>
            <a:ext cx="11430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8" name="AutoShape 12"/>
          <p:cNvSpPr>
            <a:spLocks noChangeArrowheads="1"/>
          </p:cNvSpPr>
          <p:nvPr/>
        </p:nvSpPr>
        <p:spPr bwMode="auto">
          <a:xfrm>
            <a:off x="4038600" y="4876800"/>
            <a:ext cx="4114800" cy="1116013"/>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400" b="1" dirty="0">
                <a:cs typeface="Arial" pitchFamily="34" charset="0"/>
              </a:rPr>
              <a:t>Buying Varies by Customer Type</a:t>
            </a: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948" y="2934322"/>
            <a:ext cx="3121152" cy="1530999"/>
          </a:xfrm>
          <a:prstGeom prst="rect">
            <a:avLst/>
          </a:prstGeom>
        </p:spPr>
      </p:pic>
      <p:sp>
        <p:nvSpPr>
          <p:cNvPr id="9" name="TextBox 8"/>
          <p:cNvSpPr txBox="1"/>
          <p:nvPr/>
        </p:nvSpPr>
        <p:spPr>
          <a:xfrm>
            <a:off x="1219200" y="4451305"/>
            <a:ext cx="2247900" cy="600164"/>
          </a:xfrm>
          <a:prstGeom prst="rect">
            <a:avLst/>
          </a:prstGeom>
          <a:noFill/>
        </p:spPr>
        <p:txBody>
          <a:bodyPr wrap="square" rtlCol="0">
            <a:spAutoFit/>
          </a:bodyPr>
          <a:lstStyle/>
          <a:p>
            <a:r>
              <a:rPr lang="de-DE" sz="1100" dirty="0"/>
              <a:t>©</a:t>
            </a:r>
            <a:r>
              <a:rPr lang="en-US" sz="1100" dirty="0"/>
              <a:t>Shutterstock / </a:t>
            </a:r>
            <a:r>
              <a:rPr lang="en-US" sz="1100" dirty="0" err="1"/>
              <a:t>bluedog</a:t>
            </a:r>
            <a:r>
              <a:rPr lang="en-US" sz="1100" dirty="0"/>
              <a:t> studio</a:t>
            </a:r>
          </a:p>
          <a:p>
            <a:br>
              <a:rPr lang="en-US" sz="1100" dirty="0"/>
            </a:br>
            <a:endParaRPr lang="en-US" sz="1100" dirty="0"/>
          </a:p>
        </p:txBody>
      </p:sp>
    </p:spTree>
    <p:custDataLst>
      <p:tags r:id="rId1"/>
    </p:custDataLst>
    <p:extLst>
      <p:ext uri="{BB962C8B-B14F-4D97-AF65-F5344CB8AC3E}">
        <p14:creationId xmlns:p14="http://schemas.microsoft.com/office/powerpoint/2010/main" val="176243151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6"/>
                                        </p:tgtEl>
                                        <p:attrNameLst>
                                          <p:attrName>style.color</p:attrName>
                                        </p:attrNameLst>
                                      </p:cBhvr>
                                      <p:by>
                                        <p:hsl h="0" s="-70588" l="0"/>
                                      </p:by>
                                    </p:animClr>
                                    <p:animClr clrSpc="hsl" dir="cw">
                                      <p:cBhvr>
                                        <p:cTn id="16" dur="500" fill="hold"/>
                                        <p:tgtEl>
                                          <p:spTgt spid="6"/>
                                        </p:tgtEl>
                                        <p:attrNameLst>
                                          <p:attrName>fillcolor</p:attrName>
                                        </p:attrNameLst>
                                      </p:cBhvr>
                                      <p:by>
                                        <p:hsl h="0" s="-70588" l="0"/>
                                      </p:by>
                                    </p:animClr>
                                    <p:animClr clrSpc="hsl" dir="cw">
                                      <p:cBhvr>
                                        <p:cTn id="17" dur="500" fill="hold"/>
                                        <p:tgtEl>
                                          <p:spTgt spid="6"/>
                                        </p:tgtEl>
                                        <p:attrNameLst>
                                          <p:attrName>stroke.color</p:attrName>
                                        </p:attrNameLst>
                                      </p:cBhvr>
                                      <p:by>
                                        <p:hsl h="0" s="-70588" l="0"/>
                                      </p:by>
                                    </p:animClr>
                                    <p:set>
                                      <p:cBhvr>
                                        <p:cTn id="18" dur="500" fill="hold"/>
                                        <p:tgtEl>
                                          <p:spTgt spid="6"/>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4"/>
                                        </p:tgtEl>
                                        <p:attrNameLst>
                                          <p:attrName>style.color</p:attrName>
                                        </p:attrNameLst>
                                      </p:cBhvr>
                                      <p:by>
                                        <p:hsl h="0" s="-70588" l="0"/>
                                      </p:by>
                                    </p:animClr>
                                    <p:animClr clrSpc="hsl" dir="cw">
                                      <p:cBhvr>
                                        <p:cTn id="31" dur="500" fill="hold"/>
                                        <p:tgtEl>
                                          <p:spTgt spid="4"/>
                                        </p:tgtEl>
                                        <p:attrNameLst>
                                          <p:attrName>fillcolor</p:attrName>
                                        </p:attrNameLst>
                                      </p:cBhvr>
                                      <p:by>
                                        <p:hsl h="0" s="-70588" l="0"/>
                                      </p:by>
                                    </p:animClr>
                                    <p:animClr clrSpc="hsl" dir="cw">
                                      <p:cBhvr>
                                        <p:cTn id="32" dur="500" fill="hold"/>
                                        <p:tgtEl>
                                          <p:spTgt spid="4"/>
                                        </p:tgtEl>
                                        <p:attrNameLst>
                                          <p:attrName>stroke.color</p:attrName>
                                        </p:attrNameLst>
                                      </p:cBhvr>
                                      <p:by>
                                        <p:hsl h="0" s="-70588" l="0"/>
                                      </p:by>
                                    </p:animClr>
                                    <p:set>
                                      <p:cBhvr>
                                        <p:cTn id="33" dur="500" fill="hold"/>
                                        <p:tgtEl>
                                          <p:spTgt spid="4"/>
                                        </p:tgtEl>
                                        <p:attrNameLst>
                                          <p:attrName>fill.type</p:attrName>
                                        </p:attrNameLst>
                                      </p:cBhvr>
                                      <p:to>
                                        <p:strVal val="solid"/>
                                      </p:to>
                                    </p:set>
                                  </p:childTnLst>
                                </p:cTn>
                              </p:par>
                            </p:childTnLst>
                          </p:cTn>
                        </p:par>
                        <p:par>
                          <p:cTn id="34" fill="hold" nodeType="afterGroup">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up)">
                                      <p:cBhvr>
                                        <p:cTn id="37" dur="500"/>
                                        <p:tgtEl>
                                          <p:spTgt spid="7"/>
                                        </p:tgtEl>
                                      </p:cBhvr>
                                    </p:animEffect>
                                  </p:childTnLst>
                                </p:cTn>
                              </p:par>
                            </p:childTnLst>
                          </p:cTn>
                        </p:par>
                        <p:par>
                          <p:cTn id="38" fill="hold" nodeType="afterGroup">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4" grpId="1" animBg="1"/>
      <p:bldP spid="5" grpId="0" animBg="1"/>
      <p:bldP spid="6" grpId="0" animBg="1"/>
      <p:bldP spid="6" grpId="1" animBg="1"/>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Line 14"/>
          <p:cNvSpPr>
            <a:spLocks noChangeShapeType="1"/>
          </p:cNvSpPr>
          <p:nvPr/>
        </p:nvSpPr>
        <p:spPr bwMode="auto">
          <a:xfrm rot="6300000">
            <a:off x="5664200" y="28194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9" name="Line 4"/>
          <p:cNvSpPr>
            <a:spLocks noChangeShapeType="1"/>
          </p:cNvSpPr>
          <p:nvPr/>
        </p:nvSpPr>
        <p:spPr bwMode="auto">
          <a:xfrm>
            <a:off x="2870147" y="2743200"/>
            <a:ext cx="355653"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48130" name="Rectangle 2"/>
          <p:cNvSpPr>
            <a:spLocks noGrp="1" noChangeArrowheads="1"/>
          </p:cNvSpPr>
          <p:nvPr>
            <p:ph type="title"/>
          </p:nvPr>
        </p:nvSpPr>
        <p:spPr>
          <a:xfrm>
            <a:off x="457200" y="76200"/>
            <a:ext cx="8229600" cy="1398587"/>
          </a:xfrm>
        </p:spPr>
        <p:txBody>
          <a:bodyPr>
            <a:normAutofit fontScale="90000"/>
          </a:bodyPr>
          <a:lstStyle/>
          <a:p>
            <a:r>
              <a:rPr lang="en-US" dirty="0"/>
              <a:t>Manufacturers Are Important Customers</a:t>
            </a:r>
          </a:p>
        </p:txBody>
      </p:sp>
      <p:pic>
        <p:nvPicPr>
          <p:cNvPr id="48131"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668292" y="2667376"/>
            <a:ext cx="3614591" cy="238684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 name="AutoShape 5">
            <a:hlinkHover r:id="" action="ppaction://macro?name=changecolor"/>
          </p:cNvPr>
          <p:cNvSpPr>
            <a:spLocks noChangeArrowheads="1"/>
          </p:cNvSpPr>
          <p:nvPr/>
        </p:nvSpPr>
        <p:spPr bwMode="auto">
          <a:xfrm>
            <a:off x="228600" y="1524000"/>
            <a:ext cx="2743200"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Not Many Big Ones</a:t>
            </a:r>
          </a:p>
        </p:txBody>
      </p:sp>
      <p:sp>
        <p:nvSpPr>
          <p:cNvPr id="7" name="Line 19"/>
          <p:cNvSpPr>
            <a:spLocks noChangeShapeType="1"/>
          </p:cNvSpPr>
          <p:nvPr/>
        </p:nvSpPr>
        <p:spPr bwMode="auto">
          <a:xfrm rot="7200000">
            <a:off x="2846388" y="4843463"/>
            <a:ext cx="381000" cy="1651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8" name="AutoShape 18">
            <a:hlinkHover r:id="" action="ppaction://macro?name=changecolor"/>
          </p:cNvPr>
          <p:cNvSpPr>
            <a:spLocks noChangeArrowheads="1"/>
          </p:cNvSpPr>
          <p:nvPr/>
        </p:nvSpPr>
        <p:spPr bwMode="auto">
          <a:xfrm>
            <a:off x="228600" y="4902200"/>
            <a:ext cx="2743200"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NAICS Codes</a:t>
            </a:r>
          </a:p>
        </p:txBody>
      </p:sp>
      <p:sp>
        <p:nvSpPr>
          <p:cNvPr id="10" name="Line 10"/>
          <p:cNvSpPr>
            <a:spLocks noChangeShapeType="1"/>
          </p:cNvSpPr>
          <p:nvPr/>
        </p:nvSpPr>
        <p:spPr bwMode="auto">
          <a:xfrm rot="10800000">
            <a:off x="5638799" y="4800600"/>
            <a:ext cx="517525" cy="101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latin typeface="+mn-lt"/>
            </a:endParaRPr>
          </a:p>
        </p:txBody>
      </p:sp>
      <p:sp>
        <p:nvSpPr>
          <p:cNvPr id="11" name="AutoShape 9">
            <a:hlinkHover r:id="" action="ppaction://macro?name=changecolor"/>
          </p:cNvPr>
          <p:cNvSpPr>
            <a:spLocks noChangeArrowheads="1"/>
          </p:cNvSpPr>
          <p:nvPr/>
        </p:nvSpPr>
        <p:spPr bwMode="auto">
          <a:xfrm>
            <a:off x="6172200" y="4191000"/>
            <a:ext cx="2743200"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Business Data Classifies Industries</a:t>
            </a:r>
          </a:p>
        </p:txBody>
      </p:sp>
      <p:sp>
        <p:nvSpPr>
          <p:cNvPr id="12" name="AutoShape 13">
            <a:hlinkHover r:id="" action="ppaction://macro?name=changecolor"/>
          </p:cNvPr>
          <p:cNvSpPr>
            <a:spLocks noChangeArrowheads="1"/>
          </p:cNvSpPr>
          <p:nvPr/>
        </p:nvSpPr>
        <p:spPr bwMode="auto">
          <a:xfrm>
            <a:off x="5979375" y="1803992"/>
            <a:ext cx="2743200"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cs typeface="Arial" pitchFamily="34" charset="0"/>
              </a:rPr>
              <a:t>Clustered in Geographic Areas</a:t>
            </a:r>
          </a:p>
        </p:txBody>
      </p:sp>
      <p:sp>
        <p:nvSpPr>
          <p:cNvPr id="2" name="TextBox 1"/>
          <p:cNvSpPr txBox="1"/>
          <p:nvPr/>
        </p:nvSpPr>
        <p:spPr>
          <a:xfrm>
            <a:off x="5911008" y="6143964"/>
            <a:ext cx="3124200" cy="246221"/>
          </a:xfrm>
          <a:prstGeom prst="rect">
            <a:avLst/>
          </a:prstGeom>
          <a:noFill/>
        </p:spPr>
        <p:txBody>
          <a:bodyPr wrap="square" rtlCol="0">
            <a:spAutoFit/>
          </a:bodyPr>
          <a:lstStyle/>
          <a:p>
            <a:r>
              <a:rPr lang="de-DE" sz="1000" dirty="0"/>
              <a:t>©</a:t>
            </a:r>
            <a:r>
              <a:rPr lang="en-US" sz="1000" dirty="0"/>
              <a:t>Shutterstock / </a:t>
            </a:r>
            <a:r>
              <a:rPr lang="en-US" sz="1000" dirty="0" err="1"/>
              <a:t>Fransen</a:t>
            </a:r>
            <a:endParaRPr lang="en-US" sz="1000" dirty="0"/>
          </a:p>
        </p:txBody>
      </p:sp>
    </p:spTree>
    <p:custDataLst>
      <p:tags r:id="rId1"/>
    </p:custDataLst>
    <p:extLst>
      <p:ext uri="{BB962C8B-B14F-4D97-AF65-F5344CB8AC3E}">
        <p14:creationId xmlns:p14="http://schemas.microsoft.com/office/powerpoint/2010/main" val="107370981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4"/>
                                        </p:tgtEl>
                                        <p:attrNameLst>
                                          <p:attrName>style.color</p:attrName>
                                        </p:attrNameLst>
                                      </p:cBhvr>
                                      <p:by>
                                        <p:hsl h="0" s="-70588" l="0"/>
                                      </p:by>
                                    </p:animClr>
                                    <p:animClr clrSpc="hsl" dir="cw">
                                      <p:cBhvr>
                                        <p:cTn id="16" dur="500" fill="hold"/>
                                        <p:tgtEl>
                                          <p:spTgt spid="4"/>
                                        </p:tgtEl>
                                        <p:attrNameLst>
                                          <p:attrName>fillcolor</p:attrName>
                                        </p:attrNameLst>
                                      </p:cBhvr>
                                      <p:by>
                                        <p:hsl h="0" s="-70588" l="0"/>
                                      </p:by>
                                    </p:animClr>
                                    <p:animClr clrSpc="hsl" dir="cw">
                                      <p:cBhvr>
                                        <p:cTn id="17" dur="500" fill="hold"/>
                                        <p:tgtEl>
                                          <p:spTgt spid="4"/>
                                        </p:tgtEl>
                                        <p:attrNameLst>
                                          <p:attrName>stroke.color</p:attrName>
                                        </p:attrNameLst>
                                      </p:cBhvr>
                                      <p:by>
                                        <p:hsl h="0" s="-70588" l="0"/>
                                      </p:by>
                                    </p:animClr>
                                    <p:set>
                                      <p:cBhvr>
                                        <p:cTn id="18" dur="500" fill="hold"/>
                                        <p:tgtEl>
                                          <p:spTgt spid="4"/>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2"/>
                                        </p:tgtEl>
                                        <p:attrNameLst>
                                          <p:attrName>style.color</p:attrName>
                                        </p:attrNameLst>
                                      </p:cBhvr>
                                      <p:by>
                                        <p:hsl h="0" s="-70588" l="0"/>
                                      </p:by>
                                    </p:animClr>
                                    <p:animClr clrSpc="hsl" dir="cw">
                                      <p:cBhvr>
                                        <p:cTn id="30" dur="500" fill="hold"/>
                                        <p:tgtEl>
                                          <p:spTgt spid="12"/>
                                        </p:tgtEl>
                                        <p:attrNameLst>
                                          <p:attrName>fillcolor</p:attrName>
                                        </p:attrNameLst>
                                      </p:cBhvr>
                                      <p:by>
                                        <p:hsl h="0" s="-70588" l="0"/>
                                      </p:by>
                                    </p:animClr>
                                    <p:animClr clrSpc="hsl" dir="cw">
                                      <p:cBhvr>
                                        <p:cTn id="31" dur="500" fill="hold"/>
                                        <p:tgtEl>
                                          <p:spTgt spid="12"/>
                                        </p:tgtEl>
                                        <p:attrNameLst>
                                          <p:attrName>stroke.color</p:attrName>
                                        </p:attrNameLst>
                                      </p:cBhvr>
                                      <p:by>
                                        <p:hsl h="0" s="-70588" l="0"/>
                                      </p:by>
                                    </p:animClr>
                                    <p:set>
                                      <p:cBhvr>
                                        <p:cTn id="32" dur="500" fill="hold"/>
                                        <p:tgtEl>
                                          <p:spTgt spid="12"/>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500"/>
                                        <p:tgtEl>
                                          <p:spTgt spid="10"/>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1"/>
                                        </p:tgtEl>
                                        <p:attrNameLst>
                                          <p:attrName>style.color</p:attrName>
                                        </p:attrNameLst>
                                      </p:cBhvr>
                                      <p:by>
                                        <p:hsl h="0" s="-70588" l="0"/>
                                      </p:by>
                                    </p:animClr>
                                    <p:animClr clrSpc="hsl" dir="cw">
                                      <p:cBhvr>
                                        <p:cTn id="44" dur="500" fill="hold"/>
                                        <p:tgtEl>
                                          <p:spTgt spid="11"/>
                                        </p:tgtEl>
                                        <p:attrNameLst>
                                          <p:attrName>fillcolor</p:attrName>
                                        </p:attrNameLst>
                                      </p:cBhvr>
                                      <p:by>
                                        <p:hsl h="0" s="-70588" l="0"/>
                                      </p:by>
                                    </p:animClr>
                                    <p:animClr clrSpc="hsl" dir="cw">
                                      <p:cBhvr>
                                        <p:cTn id="45" dur="500" fill="hold"/>
                                        <p:tgtEl>
                                          <p:spTgt spid="11"/>
                                        </p:tgtEl>
                                        <p:attrNameLst>
                                          <p:attrName>stroke.color</p:attrName>
                                        </p:attrNameLst>
                                      </p:cBhvr>
                                      <p:by>
                                        <p:hsl h="0" s="-70588" l="0"/>
                                      </p:by>
                                    </p:animClr>
                                    <p:set>
                                      <p:cBhvr>
                                        <p:cTn id="46" dur="500" fill="hold"/>
                                        <p:tgtEl>
                                          <p:spTgt spid="11"/>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up)">
                                      <p:cBhvr>
                                        <p:cTn id="49" dur="500"/>
                                        <p:tgtEl>
                                          <p:spTgt spid="7"/>
                                        </p:tgtEl>
                                      </p:cBhvr>
                                    </p:animEffect>
                                  </p:childTnLst>
                                </p:cTn>
                              </p:par>
                            </p:childTnLst>
                          </p:cTn>
                        </p:par>
                        <p:par>
                          <p:cTn id="50" fill="hold" nodeType="afterGroup">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right)">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4" grpId="0" animBg="1"/>
      <p:bldP spid="4" grpId="1" animBg="1"/>
      <p:bldP spid="7" grpId="0" animBg="1"/>
      <p:bldP spid="8" grpId="0" animBg="1"/>
      <p:bldP spid="10" grpId="0" animBg="1"/>
      <p:bldP spid="11" grpId="0" animBg="1"/>
      <p:bldP spid="11" grpId="1" animBg="1"/>
      <p:bldP spid="12" grpId="0" animBg="1"/>
      <p:bldP spid="12" grpId="1"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0"/>
            <a:ext cx="8610600" cy="1398587"/>
          </a:xfrm>
        </p:spPr>
        <p:txBody>
          <a:bodyPr>
            <a:noAutofit/>
          </a:bodyPr>
          <a:lstStyle/>
          <a:p>
            <a:r>
              <a:rPr lang="en-US" sz="3600" dirty="0"/>
              <a:t>Illustrative NAICS Code Breakdown for Apparel Manufacturers (Exhibit 6-8)</a:t>
            </a:r>
          </a:p>
        </p:txBody>
      </p:sp>
      <p:grpSp>
        <p:nvGrpSpPr>
          <p:cNvPr id="47149" name="Group 198"/>
          <p:cNvGrpSpPr>
            <a:grpSpLocks/>
          </p:cNvGrpSpPr>
          <p:nvPr/>
        </p:nvGrpSpPr>
        <p:grpSpPr bwMode="auto">
          <a:xfrm>
            <a:off x="153987" y="2133600"/>
            <a:ext cx="8002588" cy="1089025"/>
            <a:chOff x="334" y="1344"/>
            <a:chExt cx="5041" cy="686"/>
          </a:xfrm>
        </p:grpSpPr>
        <p:cxnSp>
          <p:nvCxnSpPr>
            <p:cNvPr id="47151" name="Straight Connector 84"/>
            <p:cNvCxnSpPr>
              <a:cxnSpLocks noChangeShapeType="1"/>
            </p:cNvCxnSpPr>
            <p:nvPr/>
          </p:nvCxnSpPr>
          <p:spPr bwMode="auto">
            <a:xfrm flipV="1">
              <a:off x="2208" y="1344"/>
              <a:ext cx="0" cy="19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9" name="Rounded Rectangle 21"/>
            <p:cNvSpPr/>
            <p:nvPr/>
          </p:nvSpPr>
          <p:spPr>
            <a:xfrm>
              <a:off x="334" y="1537"/>
              <a:ext cx="1009" cy="493"/>
            </a:xfrm>
            <a:prstGeom prst="round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defRPr/>
              </a:pPr>
              <a:r>
                <a:rPr lang="en-US" sz="1600" b="1" dirty="0">
                  <a:solidFill>
                    <a:schemeClr val="tx1"/>
                  </a:solidFill>
                  <a:cs typeface="Arial" pitchFamily="34" charset="0"/>
                </a:rPr>
                <a:t>Food (311)</a:t>
              </a:r>
            </a:p>
          </p:txBody>
        </p:sp>
        <p:sp>
          <p:nvSpPr>
            <p:cNvPr id="10" name="Rounded Rectangle 22"/>
            <p:cNvSpPr/>
            <p:nvPr/>
          </p:nvSpPr>
          <p:spPr>
            <a:xfrm>
              <a:off x="4366" y="1537"/>
              <a:ext cx="1009" cy="493"/>
            </a:xfrm>
            <a:prstGeom prst="round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defRPr/>
              </a:pPr>
              <a:r>
                <a:rPr lang="en-US" sz="1600" b="1" dirty="0">
                  <a:solidFill>
                    <a:schemeClr val="tx1"/>
                  </a:solidFill>
                  <a:cs typeface="Arial" pitchFamily="34" charset="0"/>
                </a:rPr>
                <a:t>others…</a:t>
              </a:r>
            </a:p>
          </p:txBody>
        </p:sp>
        <p:sp>
          <p:nvSpPr>
            <p:cNvPr id="11" name="Rounded Rectangle 22"/>
            <p:cNvSpPr/>
            <p:nvPr/>
          </p:nvSpPr>
          <p:spPr>
            <a:xfrm>
              <a:off x="3024" y="1537"/>
              <a:ext cx="1009" cy="493"/>
            </a:xfrm>
            <a:prstGeom prst="round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defRPr/>
              </a:pPr>
              <a:r>
                <a:rPr lang="en-US" sz="1600" b="1" dirty="0">
                  <a:solidFill>
                    <a:schemeClr val="tx1"/>
                  </a:solidFill>
                  <a:cs typeface="Arial" pitchFamily="34" charset="0"/>
                </a:rPr>
                <a:t>Leather (316)</a:t>
              </a:r>
            </a:p>
          </p:txBody>
        </p:sp>
        <p:cxnSp>
          <p:nvCxnSpPr>
            <p:cNvPr id="47155" name="Straight Connector 79"/>
            <p:cNvCxnSpPr>
              <a:cxnSpLocks noChangeShapeType="1"/>
            </p:cNvCxnSpPr>
            <p:nvPr/>
          </p:nvCxnSpPr>
          <p:spPr bwMode="auto">
            <a:xfrm flipH="1" flipV="1">
              <a:off x="864" y="1440"/>
              <a:ext cx="3984"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7156" name="Straight Connector 84"/>
            <p:cNvCxnSpPr>
              <a:cxnSpLocks noChangeShapeType="1"/>
            </p:cNvCxnSpPr>
            <p:nvPr/>
          </p:nvCxnSpPr>
          <p:spPr bwMode="auto">
            <a:xfrm flipV="1">
              <a:off x="4848" y="1440"/>
              <a:ext cx="0" cy="11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47157" name="Rounded Rectangle 23"/>
            <p:cNvSpPr>
              <a:spLocks noChangeArrowheads="1"/>
            </p:cNvSpPr>
            <p:nvPr/>
          </p:nvSpPr>
          <p:spPr bwMode="auto">
            <a:xfrm>
              <a:off x="1751" y="1538"/>
              <a:ext cx="1008" cy="480"/>
            </a:xfrm>
            <a:prstGeom prst="roundRect">
              <a:avLst>
                <a:gd name="adj" fmla="val 16667"/>
              </a:avLst>
            </a:prstGeom>
            <a:ln>
              <a:solidFill>
                <a:srgbClr val="FF0000"/>
              </a:solidFill>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1600" b="1" dirty="0">
                  <a:cs typeface="Arial" pitchFamily="34" charset="0"/>
                </a:rPr>
                <a:t>Apparel (315)</a:t>
              </a:r>
            </a:p>
          </p:txBody>
        </p:sp>
        <p:cxnSp>
          <p:nvCxnSpPr>
            <p:cNvPr id="47158" name="Straight Connector 84"/>
            <p:cNvCxnSpPr>
              <a:cxnSpLocks noChangeShapeType="1"/>
            </p:cNvCxnSpPr>
            <p:nvPr/>
          </p:nvCxnSpPr>
          <p:spPr bwMode="auto">
            <a:xfrm flipV="1">
              <a:off x="3504" y="1440"/>
              <a:ext cx="0" cy="11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7159" name="Straight Connector 84"/>
            <p:cNvCxnSpPr>
              <a:cxnSpLocks noChangeShapeType="1"/>
            </p:cNvCxnSpPr>
            <p:nvPr/>
          </p:nvCxnSpPr>
          <p:spPr bwMode="auto">
            <a:xfrm flipV="1">
              <a:off x="864" y="1440"/>
              <a:ext cx="0" cy="11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nvGrpSpPr>
          <p:cNvPr id="47138" name="Group 178"/>
          <p:cNvGrpSpPr>
            <a:grpSpLocks/>
          </p:cNvGrpSpPr>
          <p:nvPr/>
        </p:nvGrpSpPr>
        <p:grpSpPr bwMode="auto">
          <a:xfrm>
            <a:off x="153988" y="3178175"/>
            <a:ext cx="8002587" cy="1089025"/>
            <a:chOff x="335" y="2002"/>
            <a:chExt cx="5041" cy="686"/>
          </a:xfrm>
        </p:grpSpPr>
        <p:cxnSp>
          <p:nvCxnSpPr>
            <p:cNvPr id="47143" name="Straight Connector 79"/>
            <p:cNvCxnSpPr>
              <a:cxnSpLocks noChangeShapeType="1"/>
            </p:cNvCxnSpPr>
            <p:nvPr/>
          </p:nvCxnSpPr>
          <p:spPr bwMode="auto">
            <a:xfrm flipH="1" flipV="1">
              <a:off x="839" y="2098"/>
              <a:ext cx="3984"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7148" name="Straight Connector 84"/>
            <p:cNvCxnSpPr>
              <a:cxnSpLocks noChangeShapeType="1"/>
            </p:cNvCxnSpPr>
            <p:nvPr/>
          </p:nvCxnSpPr>
          <p:spPr bwMode="auto">
            <a:xfrm flipV="1">
              <a:off x="2183" y="2002"/>
              <a:ext cx="0" cy="212"/>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20" name="Rounded Rectangle 21"/>
            <p:cNvSpPr>
              <a:spLocks noChangeArrowheads="1"/>
            </p:cNvSpPr>
            <p:nvPr/>
          </p:nvSpPr>
          <p:spPr bwMode="auto">
            <a:xfrm>
              <a:off x="335" y="2195"/>
              <a:ext cx="1009" cy="493"/>
            </a:xfrm>
            <a:prstGeom prst="roundRect">
              <a:avLst>
                <a:gd name="adj" fmla="val 16667"/>
              </a:avLst>
            </a:prstGeom>
            <a:ln>
              <a:no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defRPr/>
              </a:pPr>
              <a:r>
                <a:rPr lang="en-US" sz="1600" b="1" dirty="0">
                  <a:cs typeface="Arial" pitchFamily="34" charset="0"/>
                </a:rPr>
                <a:t>Knitting Mills (3151)</a:t>
              </a:r>
            </a:p>
          </p:txBody>
        </p:sp>
        <p:sp>
          <p:nvSpPr>
            <p:cNvPr id="21" name="Rounded Rectangle 22"/>
            <p:cNvSpPr>
              <a:spLocks noChangeArrowheads="1"/>
            </p:cNvSpPr>
            <p:nvPr/>
          </p:nvSpPr>
          <p:spPr bwMode="auto">
            <a:xfrm>
              <a:off x="4367" y="2195"/>
              <a:ext cx="1009" cy="493"/>
            </a:xfrm>
            <a:prstGeom prst="roundRect">
              <a:avLst>
                <a:gd name="adj" fmla="val 16667"/>
              </a:avLst>
            </a:prstGeom>
            <a:ln>
              <a:no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defRPr/>
              </a:pPr>
              <a:r>
                <a:rPr lang="en-US" sz="1600" b="1" dirty="0">
                  <a:cs typeface="Arial" pitchFamily="34" charset="0"/>
                </a:rPr>
                <a:t>others…</a:t>
              </a:r>
            </a:p>
          </p:txBody>
        </p:sp>
        <p:sp>
          <p:nvSpPr>
            <p:cNvPr id="22" name="Rounded Rectangle 22"/>
            <p:cNvSpPr>
              <a:spLocks noChangeArrowheads="1"/>
            </p:cNvSpPr>
            <p:nvPr/>
          </p:nvSpPr>
          <p:spPr bwMode="auto">
            <a:xfrm>
              <a:off x="3023" y="2195"/>
              <a:ext cx="1009" cy="493"/>
            </a:xfrm>
            <a:prstGeom prst="roundRect">
              <a:avLst>
                <a:gd name="adj" fmla="val 16667"/>
              </a:avLst>
            </a:prstGeom>
            <a:ln>
              <a:no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defRPr/>
              </a:pPr>
              <a:r>
                <a:rPr lang="en-US" sz="1600" b="1" dirty="0">
                  <a:cs typeface="Arial" pitchFamily="34" charset="0"/>
                </a:rPr>
                <a:t>Apparel accessories (3159)</a:t>
              </a:r>
            </a:p>
          </p:txBody>
        </p:sp>
        <p:cxnSp>
          <p:nvCxnSpPr>
            <p:cNvPr id="47144" name="Straight Connector 84"/>
            <p:cNvCxnSpPr>
              <a:cxnSpLocks noChangeShapeType="1"/>
            </p:cNvCxnSpPr>
            <p:nvPr/>
          </p:nvCxnSpPr>
          <p:spPr bwMode="auto">
            <a:xfrm flipV="1">
              <a:off x="4823" y="2098"/>
              <a:ext cx="0" cy="11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47145" name="Rounded Rectangle 23"/>
            <p:cNvSpPr>
              <a:spLocks noChangeArrowheads="1"/>
            </p:cNvSpPr>
            <p:nvPr/>
          </p:nvSpPr>
          <p:spPr bwMode="auto">
            <a:xfrm>
              <a:off x="1751" y="2206"/>
              <a:ext cx="994" cy="468"/>
            </a:xfrm>
            <a:prstGeom prst="roundRect">
              <a:avLst>
                <a:gd name="adj" fmla="val 16667"/>
              </a:avLst>
            </a:prstGeom>
            <a:ln>
              <a:solidFill>
                <a:srgbClr val="FF0000"/>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1600" b="1" dirty="0">
                  <a:cs typeface="Arial" pitchFamily="34" charset="0"/>
                </a:rPr>
                <a:t>Cut &amp; Sew Apparel (3152)</a:t>
              </a:r>
            </a:p>
          </p:txBody>
        </p:sp>
        <p:cxnSp>
          <p:nvCxnSpPr>
            <p:cNvPr id="47146" name="Straight Connector 84"/>
            <p:cNvCxnSpPr>
              <a:cxnSpLocks noChangeShapeType="1"/>
            </p:cNvCxnSpPr>
            <p:nvPr/>
          </p:nvCxnSpPr>
          <p:spPr bwMode="auto">
            <a:xfrm flipV="1">
              <a:off x="3479" y="2098"/>
              <a:ext cx="0" cy="11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7147" name="Straight Connector 84"/>
            <p:cNvCxnSpPr>
              <a:cxnSpLocks noChangeShapeType="1"/>
            </p:cNvCxnSpPr>
            <p:nvPr/>
          </p:nvCxnSpPr>
          <p:spPr bwMode="auto">
            <a:xfrm flipV="1">
              <a:off x="839" y="2098"/>
              <a:ext cx="0" cy="11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nvGrpSpPr>
          <p:cNvPr id="47127" name="Group 194"/>
          <p:cNvGrpSpPr>
            <a:grpSpLocks/>
          </p:cNvGrpSpPr>
          <p:nvPr/>
        </p:nvGrpSpPr>
        <p:grpSpPr bwMode="auto">
          <a:xfrm>
            <a:off x="155575" y="4244975"/>
            <a:ext cx="8002588" cy="1089025"/>
            <a:chOff x="336" y="2674"/>
            <a:chExt cx="5041" cy="686"/>
          </a:xfrm>
        </p:grpSpPr>
        <p:cxnSp>
          <p:nvCxnSpPr>
            <p:cNvPr id="47137" name="Straight Connector 84"/>
            <p:cNvCxnSpPr>
              <a:cxnSpLocks noChangeShapeType="1"/>
            </p:cNvCxnSpPr>
            <p:nvPr/>
          </p:nvCxnSpPr>
          <p:spPr bwMode="auto">
            <a:xfrm flipV="1">
              <a:off x="2184" y="2674"/>
              <a:ext cx="0" cy="212"/>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32" name="Rounded Rectangle 21"/>
            <p:cNvSpPr>
              <a:spLocks noChangeArrowheads="1"/>
            </p:cNvSpPr>
            <p:nvPr/>
          </p:nvSpPr>
          <p:spPr bwMode="auto">
            <a:xfrm>
              <a:off x="336" y="2867"/>
              <a:ext cx="1009" cy="493"/>
            </a:xfrm>
            <a:prstGeom prst="roundRect">
              <a:avLst>
                <a:gd name="adj" fmla="val 16667"/>
              </a:avLst>
            </a:prstGeom>
            <a:ln>
              <a:no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defRPr/>
              </a:pPr>
              <a:r>
                <a:rPr lang="en-US" sz="1600" b="1" dirty="0">
                  <a:cs typeface="Arial" pitchFamily="34" charset="0"/>
                </a:rPr>
                <a:t>Men’s &amp; boys’ (31522)</a:t>
              </a:r>
            </a:p>
          </p:txBody>
        </p:sp>
        <p:sp>
          <p:nvSpPr>
            <p:cNvPr id="33" name="Rounded Rectangle 22"/>
            <p:cNvSpPr>
              <a:spLocks noChangeArrowheads="1"/>
            </p:cNvSpPr>
            <p:nvPr/>
          </p:nvSpPr>
          <p:spPr bwMode="auto">
            <a:xfrm>
              <a:off x="4368" y="2867"/>
              <a:ext cx="1009" cy="493"/>
            </a:xfrm>
            <a:prstGeom prst="roundRect">
              <a:avLst>
                <a:gd name="adj" fmla="val 16667"/>
              </a:avLst>
            </a:prstGeom>
            <a:ln>
              <a:no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defRPr/>
              </a:pPr>
              <a:r>
                <a:rPr lang="en-US" sz="1600" b="1" dirty="0">
                  <a:cs typeface="Arial" pitchFamily="34" charset="0"/>
                </a:rPr>
                <a:t>others…</a:t>
              </a:r>
            </a:p>
          </p:txBody>
        </p:sp>
        <p:sp>
          <p:nvSpPr>
            <p:cNvPr id="34" name="Rounded Rectangle 22"/>
            <p:cNvSpPr>
              <a:spLocks noChangeArrowheads="1"/>
            </p:cNvSpPr>
            <p:nvPr/>
          </p:nvSpPr>
          <p:spPr bwMode="auto">
            <a:xfrm>
              <a:off x="3024" y="2867"/>
              <a:ext cx="1009" cy="493"/>
            </a:xfrm>
            <a:prstGeom prst="roundRect">
              <a:avLst>
                <a:gd name="adj" fmla="val 16667"/>
              </a:avLst>
            </a:prstGeom>
            <a:ln>
              <a:no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defRPr/>
              </a:pPr>
              <a:r>
                <a:rPr lang="en-US" sz="1600" b="1" dirty="0">
                  <a:cs typeface="Arial" pitchFamily="34" charset="0"/>
                </a:rPr>
                <a:t>Other cut &amp; sew (31529)</a:t>
              </a:r>
            </a:p>
          </p:txBody>
        </p:sp>
        <p:cxnSp>
          <p:nvCxnSpPr>
            <p:cNvPr id="47132" name="Straight Connector 79"/>
            <p:cNvCxnSpPr>
              <a:cxnSpLocks noChangeShapeType="1"/>
            </p:cNvCxnSpPr>
            <p:nvPr/>
          </p:nvCxnSpPr>
          <p:spPr bwMode="auto">
            <a:xfrm flipH="1" flipV="1">
              <a:off x="840" y="2770"/>
              <a:ext cx="3984"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7133" name="Straight Connector 84"/>
            <p:cNvCxnSpPr>
              <a:cxnSpLocks noChangeShapeType="1"/>
            </p:cNvCxnSpPr>
            <p:nvPr/>
          </p:nvCxnSpPr>
          <p:spPr bwMode="auto">
            <a:xfrm flipV="1">
              <a:off x="4824" y="2770"/>
              <a:ext cx="0" cy="11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47134" name="Rounded Rectangle 23"/>
            <p:cNvSpPr>
              <a:spLocks noChangeArrowheads="1"/>
            </p:cNvSpPr>
            <p:nvPr/>
          </p:nvSpPr>
          <p:spPr bwMode="auto">
            <a:xfrm>
              <a:off x="1748" y="2864"/>
              <a:ext cx="995" cy="468"/>
            </a:xfrm>
            <a:prstGeom prst="roundRect">
              <a:avLst>
                <a:gd name="adj" fmla="val 16667"/>
              </a:avLst>
            </a:prstGeom>
            <a:ln>
              <a:solidFill>
                <a:srgbClr val="FF0000"/>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1600" b="1" dirty="0">
                  <a:cs typeface="Arial" pitchFamily="34" charset="0"/>
                </a:rPr>
                <a:t>Women’s &amp; girls’ (31523)</a:t>
              </a:r>
            </a:p>
          </p:txBody>
        </p:sp>
        <p:cxnSp>
          <p:nvCxnSpPr>
            <p:cNvPr id="47135" name="Straight Connector 84"/>
            <p:cNvCxnSpPr>
              <a:cxnSpLocks noChangeShapeType="1"/>
            </p:cNvCxnSpPr>
            <p:nvPr/>
          </p:nvCxnSpPr>
          <p:spPr bwMode="auto">
            <a:xfrm flipV="1">
              <a:off x="3480" y="2764"/>
              <a:ext cx="0" cy="11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7136" name="Straight Connector 84"/>
            <p:cNvCxnSpPr>
              <a:cxnSpLocks noChangeShapeType="1"/>
            </p:cNvCxnSpPr>
            <p:nvPr/>
          </p:nvCxnSpPr>
          <p:spPr bwMode="auto">
            <a:xfrm flipV="1">
              <a:off x="840" y="2770"/>
              <a:ext cx="0" cy="11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nvGrpSpPr>
          <p:cNvPr id="8" name="Group 56"/>
          <p:cNvGrpSpPr>
            <a:grpSpLocks/>
          </p:cNvGrpSpPr>
          <p:nvPr/>
        </p:nvGrpSpPr>
        <p:grpSpPr bwMode="auto">
          <a:xfrm>
            <a:off x="153987" y="5281613"/>
            <a:ext cx="8002588" cy="1089025"/>
            <a:chOff x="530225" y="5281613"/>
            <a:chExt cx="8002588" cy="1089025"/>
          </a:xfrm>
        </p:grpSpPr>
        <p:cxnSp>
          <p:nvCxnSpPr>
            <p:cNvPr id="47115" name="Straight Connector 96"/>
            <p:cNvCxnSpPr>
              <a:cxnSpLocks noChangeShapeType="1"/>
            </p:cNvCxnSpPr>
            <p:nvPr/>
          </p:nvCxnSpPr>
          <p:spPr bwMode="auto">
            <a:xfrm flipV="1">
              <a:off x="3489325" y="5281613"/>
              <a:ext cx="0" cy="31115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grpSp>
          <p:nvGrpSpPr>
            <p:cNvPr id="47117" name="Group 196"/>
            <p:cNvGrpSpPr>
              <a:grpSpLocks/>
            </p:cNvGrpSpPr>
            <p:nvPr/>
          </p:nvGrpSpPr>
          <p:grpSpPr bwMode="auto">
            <a:xfrm>
              <a:off x="530225" y="5430838"/>
              <a:ext cx="8002588" cy="939800"/>
              <a:chOff x="334" y="3421"/>
              <a:chExt cx="5041" cy="592"/>
            </a:xfrm>
          </p:grpSpPr>
          <p:sp>
            <p:nvSpPr>
              <p:cNvPr id="44" name="Rounded Rectangle 97"/>
              <p:cNvSpPr>
                <a:spLocks noChangeArrowheads="1"/>
              </p:cNvSpPr>
              <p:nvPr/>
            </p:nvSpPr>
            <p:spPr bwMode="auto">
              <a:xfrm>
                <a:off x="334" y="3520"/>
                <a:ext cx="1009" cy="493"/>
              </a:xfrm>
              <a:prstGeom prst="roundRect">
                <a:avLst>
                  <a:gd name="adj" fmla="val 16667"/>
                </a:avLst>
              </a:prstGeom>
              <a:ln>
                <a:noFill/>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pPr>
                  <a:defRPr/>
                </a:pPr>
                <a:r>
                  <a:rPr lang="en-US" sz="1600" b="1" dirty="0">
                    <a:cs typeface="Arial" pitchFamily="34" charset="0"/>
                  </a:rPr>
                  <a:t>Lingerie (315231)</a:t>
                </a:r>
              </a:p>
            </p:txBody>
          </p:sp>
          <p:sp>
            <p:nvSpPr>
              <p:cNvPr id="45" name="Rounded Rectangle 98"/>
              <p:cNvSpPr>
                <a:spLocks noChangeArrowheads="1"/>
              </p:cNvSpPr>
              <p:nvPr/>
            </p:nvSpPr>
            <p:spPr bwMode="auto">
              <a:xfrm>
                <a:off x="4366" y="3520"/>
                <a:ext cx="1009" cy="493"/>
              </a:xfrm>
              <a:prstGeom prst="roundRect">
                <a:avLst>
                  <a:gd name="adj" fmla="val 16667"/>
                </a:avLst>
              </a:prstGeom>
              <a:ln>
                <a:noFill/>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pPr>
                  <a:defRPr/>
                </a:pPr>
                <a:r>
                  <a:rPr lang="en-US" sz="1600" b="1" dirty="0">
                    <a:cs typeface="Arial" pitchFamily="34" charset="0"/>
                  </a:rPr>
                  <a:t>others…</a:t>
                </a:r>
              </a:p>
            </p:txBody>
          </p:sp>
          <p:sp>
            <p:nvSpPr>
              <p:cNvPr id="46" name="Rounded Rectangle 22"/>
              <p:cNvSpPr>
                <a:spLocks noChangeArrowheads="1"/>
              </p:cNvSpPr>
              <p:nvPr/>
            </p:nvSpPr>
            <p:spPr bwMode="auto">
              <a:xfrm>
                <a:off x="3024" y="3520"/>
                <a:ext cx="1009" cy="493"/>
              </a:xfrm>
              <a:prstGeom prst="roundRect">
                <a:avLst>
                  <a:gd name="adj" fmla="val 16667"/>
                </a:avLst>
              </a:prstGeom>
              <a:ln>
                <a:noFill/>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pPr>
                  <a:defRPr/>
                </a:pPr>
                <a:r>
                  <a:rPr lang="en-US" sz="1600" b="1" dirty="0">
                    <a:cs typeface="Arial" pitchFamily="34" charset="0"/>
                  </a:rPr>
                  <a:t>Dresses (315233)</a:t>
                </a:r>
              </a:p>
            </p:txBody>
          </p:sp>
          <p:cxnSp>
            <p:nvCxnSpPr>
              <p:cNvPr id="47122" name="Straight Connector 100"/>
              <p:cNvCxnSpPr>
                <a:cxnSpLocks noChangeShapeType="1"/>
              </p:cNvCxnSpPr>
              <p:nvPr/>
            </p:nvCxnSpPr>
            <p:spPr bwMode="auto">
              <a:xfrm flipH="1" flipV="1">
                <a:off x="852" y="3421"/>
                <a:ext cx="3984"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7123" name="Straight Connector 84"/>
              <p:cNvCxnSpPr>
                <a:cxnSpLocks noChangeShapeType="1"/>
              </p:cNvCxnSpPr>
              <p:nvPr/>
            </p:nvCxnSpPr>
            <p:spPr bwMode="auto">
              <a:xfrm flipV="1">
                <a:off x="4838" y="3423"/>
                <a:ext cx="0" cy="11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
            <p:nvSpPr>
              <p:cNvPr id="47124" name="Rounded Rectangle 23"/>
              <p:cNvSpPr>
                <a:spLocks noChangeArrowheads="1"/>
              </p:cNvSpPr>
              <p:nvPr/>
            </p:nvSpPr>
            <p:spPr bwMode="auto">
              <a:xfrm>
                <a:off x="1751" y="3519"/>
                <a:ext cx="973" cy="478"/>
              </a:xfrm>
              <a:prstGeom prst="roundRect">
                <a:avLst>
                  <a:gd name="adj" fmla="val 16667"/>
                </a:avLst>
              </a:prstGeom>
              <a:ln>
                <a:solidFill>
                  <a:srgbClr val="FF0000"/>
                </a:solidFill>
                <a:headEnd/>
                <a:tailEnd/>
              </a:ln>
            </p:spPr>
            <p:style>
              <a:lnRef idx="2">
                <a:schemeClr val="accent5">
                  <a:shade val="50000"/>
                </a:schemeClr>
              </a:lnRef>
              <a:fillRef idx="1">
                <a:schemeClr val="accent5"/>
              </a:fillRef>
              <a:effectRef idx="0">
                <a:schemeClr val="accent5"/>
              </a:effectRef>
              <a:fontRef idx="minor">
                <a:schemeClr val="lt1"/>
              </a:fontRef>
            </p:style>
            <p:txBody>
              <a:bodyPr anchor="ctr"/>
              <a:lstStyle/>
              <a:p>
                <a:r>
                  <a:rPr lang="en-US" sz="1600" b="1" dirty="0">
                    <a:cs typeface="Arial" pitchFamily="34" charset="0"/>
                  </a:rPr>
                  <a:t>Blouses (315232)</a:t>
                </a:r>
              </a:p>
            </p:txBody>
          </p:sp>
          <p:cxnSp>
            <p:nvCxnSpPr>
              <p:cNvPr id="47125" name="Straight Connector 84"/>
              <p:cNvCxnSpPr>
                <a:cxnSpLocks noChangeShapeType="1"/>
              </p:cNvCxnSpPr>
              <p:nvPr/>
            </p:nvCxnSpPr>
            <p:spPr bwMode="auto">
              <a:xfrm flipV="1">
                <a:off x="3494" y="3423"/>
                <a:ext cx="0" cy="11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7126" name="Straight Connector 84"/>
              <p:cNvCxnSpPr>
                <a:cxnSpLocks noChangeShapeType="1"/>
              </p:cNvCxnSpPr>
              <p:nvPr/>
            </p:nvCxnSpPr>
            <p:spPr bwMode="auto">
              <a:xfrm flipV="1">
                <a:off x="854" y="3423"/>
                <a:ext cx="0" cy="116"/>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grpSp>
      <p:grpSp>
        <p:nvGrpSpPr>
          <p:cNvPr id="3" name="Group 2"/>
          <p:cNvGrpSpPr/>
          <p:nvPr/>
        </p:nvGrpSpPr>
        <p:grpSpPr>
          <a:xfrm>
            <a:off x="152400" y="1371600"/>
            <a:ext cx="8005763" cy="782638"/>
            <a:chOff x="530225" y="1371600"/>
            <a:chExt cx="8005763" cy="782638"/>
          </a:xfrm>
        </p:grpSpPr>
        <p:sp>
          <p:nvSpPr>
            <p:cNvPr id="47107" name="Rounded Rectangle 109"/>
            <p:cNvSpPr>
              <a:spLocks noChangeArrowheads="1"/>
            </p:cNvSpPr>
            <p:nvPr/>
          </p:nvSpPr>
          <p:spPr bwMode="auto">
            <a:xfrm>
              <a:off x="2743199" y="1371600"/>
              <a:ext cx="1773237" cy="782638"/>
            </a:xfrm>
            <a:prstGeom prst="roundRect">
              <a:avLst>
                <a:gd name="adj" fmla="val 16667"/>
              </a:avLst>
            </a:prstGeom>
            <a:ln>
              <a:solidFill>
                <a:srgbClr val="FF0000"/>
              </a:solidFill>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1600" b="1" dirty="0">
                  <a:solidFill>
                    <a:schemeClr val="tx1"/>
                  </a:solidFill>
                  <a:cs typeface="Arial" pitchFamily="34" charset="0"/>
                </a:rPr>
                <a:t>Manufacturing (31)</a:t>
              </a:r>
            </a:p>
          </p:txBody>
        </p:sp>
        <p:sp>
          <p:nvSpPr>
            <p:cNvPr id="52" name="Rounded Rectangle 105"/>
            <p:cNvSpPr>
              <a:spLocks noChangeArrowheads="1"/>
            </p:cNvSpPr>
            <p:nvPr/>
          </p:nvSpPr>
          <p:spPr bwMode="auto">
            <a:xfrm>
              <a:off x="530225" y="1371600"/>
              <a:ext cx="1601788" cy="782638"/>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600" b="1" dirty="0">
                  <a:solidFill>
                    <a:schemeClr val="tx1"/>
                  </a:solidFill>
                  <a:cs typeface="Arial" pitchFamily="34" charset="0"/>
                </a:rPr>
                <a:t>Construction (23)</a:t>
              </a:r>
            </a:p>
          </p:txBody>
        </p:sp>
        <p:sp>
          <p:nvSpPr>
            <p:cNvPr id="53" name="Rounded Rectangle 106"/>
            <p:cNvSpPr>
              <a:spLocks noChangeArrowheads="1"/>
            </p:cNvSpPr>
            <p:nvPr/>
          </p:nvSpPr>
          <p:spPr bwMode="auto">
            <a:xfrm>
              <a:off x="6934200" y="1371600"/>
              <a:ext cx="1601788" cy="782638"/>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600" b="1" dirty="0">
                  <a:solidFill>
                    <a:schemeClr val="tx1"/>
                  </a:solidFill>
                  <a:cs typeface="Arial" pitchFamily="34" charset="0"/>
                </a:rPr>
                <a:t>others…</a:t>
              </a:r>
            </a:p>
          </p:txBody>
        </p:sp>
        <p:sp>
          <p:nvSpPr>
            <p:cNvPr id="54" name="Rounded Rectangle 19"/>
            <p:cNvSpPr>
              <a:spLocks noChangeArrowheads="1"/>
            </p:cNvSpPr>
            <p:nvPr/>
          </p:nvSpPr>
          <p:spPr bwMode="auto">
            <a:xfrm>
              <a:off x="4800600" y="1371600"/>
              <a:ext cx="1601788" cy="782638"/>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600" b="1" dirty="0">
                  <a:solidFill>
                    <a:schemeClr val="tx1"/>
                  </a:solidFill>
                  <a:cs typeface="Arial" pitchFamily="34" charset="0"/>
                </a:rPr>
                <a:t>Retail</a:t>
              </a:r>
            </a:p>
            <a:p>
              <a:pPr>
                <a:defRPr/>
              </a:pPr>
              <a:r>
                <a:rPr lang="en-US" sz="1600" b="1" dirty="0">
                  <a:solidFill>
                    <a:schemeClr val="tx1"/>
                  </a:solidFill>
                  <a:cs typeface="Arial" pitchFamily="34" charset="0"/>
                </a:rPr>
                <a:t>(44)</a:t>
              </a:r>
            </a:p>
          </p:txBody>
        </p:sp>
      </p:grpSp>
    </p:spTree>
    <p:custDataLst>
      <p:tags r:id="rId1"/>
    </p:custDataLst>
    <p:extLst>
      <p:ext uri="{BB962C8B-B14F-4D97-AF65-F5344CB8AC3E}">
        <p14:creationId xmlns:p14="http://schemas.microsoft.com/office/powerpoint/2010/main" val="167094597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47149"/>
                                        </p:tgtEl>
                                        <p:attrNameLst>
                                          <p:attrName>style.visibility</p:attrName>
                                        </p:attrNameLst>
                                      </p:cBhvr>
                                      <p:to>
                                        <p:strVal val="visible"/>
                                      </p:to>
                                    </p:set>
                                    <p:animEffect transition="in" filter="wipe(up)">
                                      <p:cBhvr>
                                        <p:cTn id="11" dur="500"/>
                                        <p:tgtEl>
                                          <p:spTgt spid="4714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47138"/>
                                        </p:tgtEl>
                                        <p:attrNameLst>
                                          <p:attrName>style.visibility</p:attrName>
                                        </p:attrNameLst>
                                      </p:cBhvr>
                                      <p:to>
                                        <p:strVal val="visible"/>
                                      </p:to>
                                    </p:set>
                                    <p:animEffect transition="in" filter="wipe(up)">
                                      <p:cBhvr>
                                        <p:cTn id="16" dur="500"/>
                                        <p:tgtEl>
                                          <p:spTgt spid="4713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47127"/>
                                        </p:tgtEl>
                                        <p:attrNameLst>
                                          <p:attrName>style.visibility</p:attrName>
                                        </p:attrNameLst>
                                      </p:cBhvr>
                                      <p:to>
                                        <p:strVal val="visible"/>
                                      </p:to>
                                    </p:set>
                                    <p:animEffect transition="in" filter="wipe(up)">
                                      <p:cBhvr>
                                        <p:cTn id="21" dur="500"/>
                                        <p:tgtEl>
                                          <p:spTgt spid="4712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up)">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555972" y="181220"/>
            <a:ext cx="8229600" cy="1398587"/>
          </a:xfrm>
        </p:spPr>
        <p:txBody>
          <a:bodyPr>
            <a:normAutofit fontScale="90000"/>
          </a:bodyPr>
          <a:lstStyle/>
          <a:p>
            <a:r>
              <a:rPr lang="en-US" dirty="0"/>
              <a:t>Producers of Services — Smaller and More Spread Out</a:t>
            </a:r>
          </a:p>
        </p:txBody>
      </p:sp>
      <p:sp>
        <p:nvSpPr>
          <p:cNvPr id="3" name="Text Box 3"/>
          <p:cNvSpPr txBox="1">
            <a:spLocks noChangeArrowheads="1"/>
          </p:cNvSpPr>
          <p:nvPr/>
        </p:nvSpPr>
        <p:spPr bwMode="auto">
          <a:xfrm>
            <a:off x="-304800" y="6096000"/>
            <a:ext cx="9144000" cy="461665"/>
          </a:xfrm>
          <a:prstGeom prst="rect">
            <a:avLst/>
          </a:prstGeom>
          <a:noFill/>
          <a:ln>
            <a:noFill/>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defPPr>
              <a:defRPr lang="en-US"/>
            </a:defPPr>
            <a:lvl1pPr>
              <a:defRPr sz="2400" b="1">
                <a:solidFill>
                  <a:schemeClr val="lt1"/>
                </a:solidFill>
                <a:latin typeface="+mn-lt"/>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r>
              <a:rPr lang="en-US" sz="2000" dirty="0">
                <a:solidFill>
                  <a:schemeClr val="tx1"/>
                </a:solidFill>
                <a:effectLst>
                  <a:outerShdw blurRad="50800" dist="38100" dir="2700000" algn="tl" rotWithShape="0">
                    <a:prstClr val="black">
                      <a:alpha val="40000"/>
                    </a:prstClr>
                  </a:outerShdw>
                </a:effectLst>
                <a:latin typeface="Arial" pitchFamily="34" charset="0"/>
                <a:cs typeface="Arial" pitchFamily="34" charset="0"/>
              </a:rPr>
              <a:t>Buying May Not Be Formal</a:t>
            </a:r>
          </a:p>
        </p:txBody>
      </p:sp>
      <p:pic>
        <p:nvPicPr>
          <p:cNvPr id="49156"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302000" y="3877265"/>
            <a:ext cx="2133600" cy="1422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49157"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787400" y="3877265"/>
            <a:ext cx="2133600" cy="1422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49158" name="Picture 6"/>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5956300" y="1732552"/>
            <a:ext cx="2133600" cy="1422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49159" name="Picture 7"/>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3302000" y="1731059"/>
            <a:ext cx="2135841" cy="142389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49160" name="Picture 8"/>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680552" y="1844963"/>
            <a:ext cx="2151548" cy="125793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9161" name="Text Box 14"/>
          <p:cNvSpPr txBox="1">
            <a:spLocks noChangeArrowheads="1"/>
          </p:cNvSpPr>
          <p:nvPr/>
        </p:nvSpPr>
        <p:spPr bwMode="auto">
          <a:xfrm>
            <a:off x="698500" y="3175000"/>
            <a:ext cx="2133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t>Car Repair</a:t>
            </a:r>
          </a:p>
        </p:txBody>
      </p:sp>
      <p:sp>
        <p:nvSpPr>
          <p:cNvPr id="49162" name="Text Box 15"/>
          <p:cNvSpPr txBox="1">
            <a:spLocks noChangeArrowheads="1"/>
          </p:cNvSpPr>
          <p:nvPr/>
        </p:nvSpPr>
        <p:spPr bwMode="auto">
          <a:xfrm>
            <a:off x="2959100" y="3175000"/>
            <a:ext cx="2514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t>Medical Services</a:t>
            </a:r>
          </a:p>
        </p:txBody>
      </p:sp>
      <p:sp>
        <p:nvSpPr>
          <p:cNvPr id="49163" name="Text Box 16"/>
          <p:cNvSpPr txBox="1">
            <a:spLocks noChangeArrowheads="1"/>
          </p:cNvSpPr>
          <p:nvPr/>
        </p:nvSpPr>
        <p:spPr bwMode="auto">
          <a:xfrm>
            <a:off x="0" y="5388114"/>
            <a:ext cx="3479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t>Housekeeping </a:t>
            </a:r>
            <a:br>
              <a:rPr lang="en-US" sz="2000" b="1" dirty="0"/>
            </a:br>
            <a:r>
              <a:rPr lang="en-US" sz="2000" b="1" dirty="0"/>
              <a:t>Services</a:t>
            </a:r>
          </a:p>
        </p:txBody>
      </p:sp>
      <p:sp>
        <p:nvSpPr>
          <p:cNvPr id="49164" name="Text Box 17"/>
          <p:cNvSpPr txBox="1">
            <a:spLocks noChangeArrowheads="1"/>
          </p:cNvSpPr>
          <p:nvPr/>
        </p:nvSpPr>
        <p:spPr bwMode="auto">
          <a:xfrm>
            <a:off x="2476500" y="5388114"/>
            <a:ext cx="3479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t>Library</a:t>
            </a:r>
            <a:br>
              <a:rPr lang="en-US" sz="2000" b="1" dirty="0"/>
            </a:br>
            <a:r>
              <a:rPr lang="en-US" sz="2000" b="1" dirty="0"/>
              <a:t>Service</a:t>
            </a:r>
          </a:p>
        </p:txBody>
      </p:sp>
      <p:sp>
        <p:nvSpPr>
          <p:cNvPr id="49166" name="Text Box 19"/>
          <p:cNvSpPr txBox="1">
            <a:spLocks noChangeArrowheads="1"/>
          </p:cNvSpPr>
          <p:nvPr/>
        </p:nvSpPr>
        <p:spPr bwMode="auto">
          <a:xfrm>
            <a:off x="5359400" y="5388114"/>
            <a:ext cx="3479800" cy="707886"/>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t>Small Service</a:t>
            </a:r>
            <a:br>
              <a:rPr lang="en-US" sz="2000" b="1" dirty="0"/>
            </a:br>
            <a:r>
              <a:rPr lang="en-US" sz="2000" b="1" dirty="0"/>
              <a:t>Buyers</a:t>
            </a:r>
          </a:p>
        </p:txBody>
      </p:sp>
      <p:sp>
        <p:nvSpPr>
          <p:cNvPr id="15" name="Text Box 21"/>
          <p:cNvSpPr txBox="1">
            <a:spLocks noChangeArrowheads="1"/>
          </p:cNvSpPr>
          <p:nvPr/>
        </p:nvSpPr>
        <p:spPr bwMode="auto">
          <a:xfrm>
            <a:off x="5867400" y="3124200"/>
            <a:ext cx="2590800" cy="400110"/>
          </a:xfrm>
          <a:prstGeom prst="rect">
            <a:avLst/>
          </a:prstGeom>
          <a:noFill/>
          <a:ln w="38100" algn="ctr">
            <a:noFill/>
            <a:miter lim="800000"/>
            <a:headEnd/>
            <a:tailEnd/>
          </a:ln>
          <a:effectLst/>
        </p:spPr>
        <p:txBody>
          <a:bodyPr>
            <a:spAutoFit/>
          </a:bodyPr>
          <a:lstStyle/>
          <a:p>
            <a:pPr>
              <a:spcBef>
                <a:spcPct val="50000"/>
              </a:spcBef>
              <a:defRPr/>
            </a:pPr>
            <a:r>
              <a:rPr lang="en-US" sz="2000" b="1" dirty="0">
                <a:effectLst>
                  <a:outerShdw blurRad="38100" dist="38100" dir="2700000" algn="tl">
                    <a:srgbClr val="C0C0C0"/>
                  </a:outerShdw>
                </a:effectLst>
              </a:rPr>
              <a:t>Legal Services</a:t>
            </a:r>
          </a:p>
        </p:txBody>
      </p:sp>
      <p:sp>
        <p:nvSpPr>
          <p:cNvPr id="2" name="TextBox 1"/>
          <p:cNvSpPr txBox="1"/>
          <p:nvPr/>
        </p:nvSpPr>
        <p:spPr>
          <a:xfrm rot="16200000">
            <a:off x="6838844" y="3267465"/>
            <a:ext cx="3929314" cy="553998"/>
          </a:xfrm>
          <a:prstGeom prst="rect">
            <a:avLst/>
          </a:prstGeom>
          <a:noFill/>
        </p:spPr>
        <p:txBody>
          <a:bodyPr wrap="square" rtlCol="0">
            <a:spAutoFit/>
          </a:bodyPr>
          <a:lstStyle/>
          <a:p>
            <a:r>
              <a:rPr lang="de-DE" sz="1000" dirty="0"/>
              <a:t>©</a:t>
            </a:r>
            <a:r>
              <a:rPr lang="en-US" sz="1000" dirty="0"/>
              <a:t>Shutterstock / Minerva Studio; Shutterstock / </a:t>
            </a:r>
            <a:r>
              <a:rPr lang="en-US" sz="1000" dirty="0" err="1"/>
              <a:t>wavebreakmedia</a:t>
            </a:r>
            <a:r>
              <a:rPr lang="en-US" sz="1000" dirty="0"/>
              <a:t>; © Hero Images/AGE </a:t>
            </a:r>
            <a:r>
              <a:rPr lang="en-US" sz="1000" dirty="0" err="1"/>
              <a:t>Fotostock</a:t>
            </a:r>
            <a:r>
              <a:rPr lang="en-US" sz="1000" dirty="0"/>
              <a:t>; </a:t>
            </a:r>
            <a:r>
              <a:rPr lang="en-US" sz="1000" dirty="0" err="1"/>
              <a:t>avid_creative</a:t>
            </a:r>
            <a:r>
              <a:rPr lang="en-US" sz="1000" dirty="0"/>
              <a:t>/Getty Images; </a:t>
            </a:r>
            <a:r>
              <a:rPr lang="en-US" sz="1000" dirty="0" err="1"/>
              <a:t>asiseeit</a:t>
            </a:r>
            <a:r>
              <a:rPr lang="en-US" sz="1000" dirty="0"/>
              <a:t>/Getty Images; Image Source/Phil </a:t>
            </a:r>
            <a:r>
              <a:rPr lang="en-US" sz="1000" dirty="0" err="1"/>
              <a:t>Boorman</a:t>
            </a:r>
            <a:endParaRPr lang="en-US" sz="1000" dirty="0"/>
          </a:p>
        </p:txBody>
      </p:sp>
      <p:pic>
        <p:nvPicPr>
          <p:cNvPr id="22" name="Picture 4"/>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5978714" y="3797268"/>
            <a:ext cx="2133598" cy="142253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7848083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0"/>
            <a:ext cx="8229600" cy="1398587"/>
          </a:xfrm>
        </p:spPr>
        <p:txBody>
          <a:bodyPr>
            <a:normAutofit fontScale="90000"/>
          </a:bodyPr>
          <a:lstStyle/>
          <a:p>
            <a:r>
              <a:rPr lang="en-US" dirty="0"/>
              <a:t>Retailers and Wholesalers Buy for Their Customers</a:t>
            </a:r>
          </a:p>
        </p:txBody>
      </p:sp>
      <p:sp>
        <p:nvSpPr>
          <p:cNvPr id="6" name="AutoShape 4">
            <a:hlinkHover r:id="" action="ppaction://macro?name=changecolor"/>
          </p:cNvPr>
          <p:cNvSpPr>
            <a:spLocks noChangeArrowheads="1"/>
          </p:cNvSpPr>
          <p:nvPr/>
        </p:nvSpPr>
        <p:spPr bwMode="auto">
          <a:xfrm>
            <a:off x="3505200" y="1447800"/>
            <a:ext cx="2211388" cy="121602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dirty="0">
                <a:latin typeface="Arial" pitchFamily="34" charset="0"/>
                <a:cs typeface="Arial" pitchFamily="34" charset="0"/>
              </a:rPr>
              <a:t>Committee Buying Is Impersonal</a:t>
            </a:r>
          </a:p>
        </p:txBody>
      </p:sp>
      <p:sp>
        <p:nvSpPr>
          <p:cNvPr id="7" name="AutoShape 10"/>
          <p:cNvSpPr>
            <a:spLocks noChangeArrowheads="1"/>
          </p:cNvSpPr>
          <p:nvPr/>
        </p:nvSpPr>
        <p:spPr bwMode="auto">
          <a:xfrm>
            <a:off x="609600" y="3505200"/>
            <a:ext cx="2211388" cy="121602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dirty="0">
                <a:latin typeface="Arial" pitchFamily="34" charset="0"/>
                <a:cs typeface="Arial" pitchFamily="34" charset="0"/>
              </a:rPr>
              <a:t>Reorders Are Straight Rebuys</a:t>
            </a:r>
          </a:p>
        </p:txBody>
      </p:sp>
      <p:sp>
        <p:nvSpPr>
          <p:cNvPr id="9" name="AutoShape 13"/>
          <p:cNvSpPr>
            <a:spLocks noChangeArrowheads="1"/>
          </p:cNvSpPr>
          <p:nvPr/>
        </p:nvSpPr>
        <p:spPr bwMode="auto">
          <a:xfrm>
            <a:off x="6629400" y="3505200"/>
            <a:ext cx="2211388" cy="121602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dirty="0">
                <a:latin typeface="Arial" pitchFamily="34" charset="0"/>
                <a:cs typeface="Arial" pitchFamily="34" charset="0"/>
              </a:rPr>
              <a:t>Buyers Watch Computer Output Closely</a:t>
            </a:r>
          </a:p>
        </p:txBody>
      </p:sp>
      <p:pic>
        <p:nvPicPr>
          <p:cNvPr id="50182" name="Picture 19"/>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429322" y="3112808"/>
            <a:ext cx="2564756" cy="2155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Line 14"/>
          <p:cNvSpPr>
            <a:spLocks noChangeShapeType="1"/>
          </p:cNvSpPr>
          <p:nvPr/>
        </p:nvSpPr>
        <p:spPr bwMode="auto">
          <a:xfrm>
            <a:off x="4648200" y="2667000"/>
            <a:ext cx="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b="1" dirty="0"/>
          </a:p>
        </p:txBody>
      </p:sp>
      <p:sp>
        <p:nvSpPr>
          <p:cNvPr id="15" name="Line 14"/>
          <p:cNvSpPr>
            <a:spLocks noChangeShapeType="1"/>
          </p:cNvSpPr>
          <p:nvPr/>
        </p:nvSpPr>
        <p:spPr bwMode="auto">
          <a:xfrm rot="5400000">
            <a:off x="3124200" y="3810000"/>
            <a:ext cx="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b="1" dirty="0"/>
          </a:p>
        </p:txBody>
      </p:sp>
      <p:sp>
        <p:nvSpPr>
          <p:cNvPr id="16" name="Line 14"/>
          <p:cNvSpPr>
            <a:spLocks noChangeShapeType="1"/>
          </p:cNvSpPr>
          <p:nvPr/>
        </p:nvSpPr>
        <p:spPr bwMode="auto">
          <a:xfrm rot="5400000">
            <a:off x="6324600" y="3886200"/>
            <a:ext cx="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3200" b="1" dirty="0"/>
          </a:p>
        </p:txBody>
      </p:sp>
      <p:sp>
        <p:nvSpPr>
          <p:cNvPr id="2" name="TextBox 1"/>
          <p:cNvSpPr txBox="1"/>
          <p:nvPr/>
        </p:nvSpPr>
        <p:spPr>
          <a:xfrm>
            <a:off x="2667000" y="5268417"/>
            <a:ext cx="5334000" cy="553998"/>
          </a:xfrm>
          <a:prstGeom prst="rect">
            <a:avLst/>
          </a:prstGeom>
          <a:noFill/>
        </p:spPr>
        <p:txBody>
          <a:bodyPr wrap="square" rtlCol="0">
            <a:spAutoFit/>
          </a:bodyPr>
          <a:lstStyle/>
          <a:p>
            <a:r>
              <a:rPr lang="de-DE" sz="1000" dirty="0"/>
              <a:t>©</a:t>
            </a:r>
            <a:r>
              <a:rPr lang="en-US" sz="1000" dirty="0"/>
              <a:t>Shutterstock / </a:t>
            </a:r>
            <a:r>
              <a:rPr lang="en-US" sz="1000" dirty="0" err="1"/>
              <a:t>hxdbzxy</a:t>
            </a:r>
            <a:endParaRPr lang="en-US" sz="1000" dirty="0"/>
          </a:p>
          <a:p>
            <a:br>
              <a:rPr lang="en-US" sz="1000" dirty="0"/>
            </a:br>
            <a:endParaRPr lang="en-US" sz="1000" dirty="0"/>
          </a:p>
        </p:txBody>
      </p:sp>
    </p:spTree>
    <p:custDataLst>
      <p:tags r:id="rId1"/>
    </p:custDataLst>
    <p:extLst>
      <p:ext uri="{BB962C8B-B14F-4D97-AF65-F5344CB8AC3E}">
        <p14:creationId xmlns:p14="http://schemas.microsoft.com/office/powerpoint/2010/main" val="169223184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6"/>
                                        </p:tgtEl>
                                        <p:attrNameLst>
                                          <p:attrName>style.color</p:attrName>
                                        </p:attrNameLst>
                                      </p:cBhvr>
                                      <p:by>
                                        <p:hsl h="0" s="-70588" l="0"/>
                                      </p:by>
                                    </p:animClr>
                                    <p:animClr clrSpc="hsl" dir="cw">
                                      <p:cBhvr>
                                        <p:cTn id="16" dur="500" fill="hold"/>
                                        <p:tgtEl>
                                          <p:spTgt spid="6"/>
                                        </p:tgtEl>
                                        <p:attrNameLst>
                                          <p:attrName>fillcolor</p:attrName>
                                        </p:attrNameLst>
                                      </p:cBhvr>
                                      <p:by>
                                        <p:hsl h="0" s="-70588" l="0"/>
                                      </p:by>
                                    </p:animClr>
                                    <p:animClr clrSpc="hsl" dir="cw">
                                      <p:cBhvr>
                                        <p:cTn id="17" dur="500" fill="hold"/>
                                        <p:tgtEl>
                                          <p:spTgt spid="6"/>
                                        </p:tgtEl>
                                        <p:attrNameLst>
                                          <p:attrName>stroke.color</p:attrName>
                                        </p:attrNameLst>
                                      </p:cBhvr>
                                      <p:by>
                                        <p:hsl h="0" s="-70588" l="0"/>
                                      </p:by>
                                    </p:animClr>
                                    <p:set>
                                      <p:cBhvr>
                                        <p:cTn id="18" dur="500" fill="hold"/>
                                        <p:tgtEl>
                                          <p:spTgt spid="6"/>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9"/>
                                        </p:tgtEl>
                                        <p:attrNameLst>
                                          <p:attrName>style.color</p:attrName>
                                        </p:attrNameLst>
                                      </p:cBhvr>
                                      <p:by>
                                        <p:hsl h="0" s="-70588" l="0"/>
                                      </p:by>
                                    </p:animClr>
                                    <p:animClr clrSpc="hsl" dir="cw">
                                      <p:cBhvr>
                                        <p:cTn id="30" dur="500" fill="hold"/>
                                        <p:tgtEl>
                                          <p:spTgt spid="9"/>
                                        </p:tgtEl>
                                        <p:attrNameLst>
                                          <p:attrName>fillcolor</p:attrName>
                                        </p:attrNameLst>
                                      </p:cBhvr>
                                      <p:by>
                                        <p:hsl h="0" s="-70588" l="0"/>
                                      </p:by>
                                    </p:animClr>
                                    <p:animClr clrSpc="hsl" dir="cw">
                                      <p:cBhvr>
                                        <p:cTn id="31" dur="500" fill="hold"/>
                                        <p:tgtEl>
                                          <p:spTgt spid="9"/>
                                        </p:tgtEl>
                                        <p:attrNameLst>
                                          <p:attrName>stroke.color</p:attrName>
                                        </p:attrNameLst>
                                      </p:cBhvr>
                                      <p:by>
                                        <p:hsl h="0" s="-70588" l="0"/>
                                      </p:by>
                                    </p:animClr>
                                    <p:set>
                                      <p:cBhvr>
                                        <p:cTn id="32" dur="500" fill="hold"/>
                                        <p:tgtEl>
                                          <p:spTgt spid="9"/>
                                        </p:tgtEl>
                                        <p:attrNameLst>
                                          <p:attrName>fill.type</p:attrName>
                                        </p:attrNameLst>
                                      </p:cBhvr>
                                      <p:to>
                                        <p:strVal val="solid"/>
                                      </p:to>
                                    </p:set>
                                  </p:childTnLst>
                                </p:cTn>
                              </p:par>
                              <p:par>
                                <p:cTn id="33" presetID="22" presetClass="entr" presetSubtype="2"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right)">
                                      <p:cBhvr>
                                        <p:cTn id="35" dur="500"/>
                                        <p:tgtEl>
                                          <p:spTgt spid="15"/>
                                        </p:tgtEl>
                                      </p:cBhvr>
                                    </p:animEffect>
                                  </p:childTnLst>
                                </p:cTn>
                              </p:par>
                            </p:childTnLst>
                          </p:cTn>
                        </p:par>
                        <p:par>
                          <p:cTn id="36" fill="hold" nodeType="afterGroup">
                            <p:stCondLst>
                              <p:cond delay="500"/>
                            </p:stCondLst>
                            <p:childTnLst>
                              <p:par>
                                <p:cTn id="37" presetID="22" presetClass="entr" presetSubtype="2"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right)">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9" grpId="0" animBg="1"/>
      <p:bldP spid="9" grpId="1" animBg="1"/>
      <p:bldP spid="13" grpId="0" animBg="1"/>
      <p:bldP spid="15" grpId="0" animBg="1"/>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04800"/>
            <a:ext cx="3238500" cy="3962400"/>
          </a:xfrm>
        </p:spPr>
        <p:txBody>
          <a:bodyPr/>
          <a:lstStyle/>
          <a:p>
            <a:r>
              <a:rPr lang="en-US" dirty="0"/>
              <a:t>Reorders are straight rebuys</a:t>
            </a:r>
          </a:p>
        </p:txBody>
      </p:sp>
      <p:pic>
        <p:nvPicPr>
          <p:cNvPr id="3" name="Picture 2"/>
          <p:cNvPicPr>
            <a:picLocks noChangeAspect="1"/>
          </p:cNvPicPr>
          <p:nvPr/>
        </p:nvPicPr>
        <p:blipFill>
          <a:blip r:embed="rId3"/>
          <a:stretch>
            <a:fillRect/>
          </a:stretch>
        </p:blipFill>
        <p:spPr>
          <a:xfrm>
            <a:off x="3962400" y="204216"/>
            <a:ext cx="4343400" cy="5907024"/>
          </a:xfrm>
          <a:prstGeom prst="rect">
            <a:avLst/>
          </a:prstGeom>
        </p:spPr>
      </p:pic>
      <p:sp>
        <p:nvSpPr>
          <p:cNvPr id="4" name="TextBox 3"/>
          <p:cNvSpPr txBox="1"/>
          <p:nvPr/>
        </p:nvSpPr>
        <p:spPr>
          <a:xfrm>
            <a:off x="5990664" y="6111239"/>
            <a:ext cx="2133600" cy="246221"/>
          </a:xfrm>
          <a:prstGeom prst="rect">
            <a:avLst/>
          </a:prstGeom>
          <a:noFill/>
        </p:spPr>
        <p:txBody>
          <a:bodyPr wrap="square" rtlCol="0">
            <a:spAutoFit/>
          </a:bodyPr>
          <a:lstStyle/>
          <a:p>
            <a:r>
              <a:rPr lang="en-US" sz="1000" i="1" dirty="0"/>
              <a:t>Source: Mars, Incorporated</a:t>
            </a:r>
            <a:endParaRPr lang="en-US" sz="1000" dirty="0"/>
          </a:p>
        </p:txBody>
      </p:sp>
    </p:spTree>
    <p:extLst>
      <p:ext uri="{BB962C8B-B14F-4D97-AF65-F5344CB8AC3E}">
        <p14:creationId xmlns:p14="http://schemas.microsoft.com/office/powerpoint/2010/main" val="1121235507"/>
      </p:ext>
    </p:extLst>
  </p:cSld>
  <p:clrMapOvr>
    <a:masterClrMapping/>
  </p:clrMapOvr>
  <p:transition>
    <p:pull dir="ru"/>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 name="Line 8"/>
          <p:cNvSpPr>
            <a:spLocks noChangeShapeType="1"/>
          </p:cNvSpPr>
          <p:nvPr/>
        </p:nvSpPr>
        <p:spPr bwMode="auto">
          <a:xfrm flipH="1">
            <a:off x="5334000" y="2971799"/>
            <a:ext cx="720725" cy="37782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15" name="Line 14"/>
          <p:cNvSpPr>
            <a:spLocks noChangeShapeType="1"/>
          </p:cNvSpPr>
          <p:nvPr/>
        </p:nvSpPr>
        <p:spPr bwMode="auto">
          <a:xfrm flipH="1" flipV="1">
            <a:off x="5334000" y="4267199"/>
            <a:ext cx="838200" cy="3778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12" name="Line 5"/>
          <p:cNvSpPr>
            <a:spLocks noChangeShapeType="1"/>
          </p:cNvSpPr>
          <p:nvPr/>
        </p:nvSpPr>
        <p:spPr bwMode="auto">
          <a:xfrm flipH="1">
            <a:off x="4572000" y="1828800"/>
            <a:ext cx="0" cy="7048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17" name="Line 20"/>
          <p:cNvSpPr>
            <a:spLocks noChangeShapeType="1"/>
          </p:cNvSpPr>
          <p:nvPr/>
        </p:nvSpPr>
        <p:spPr bwMode="auto">
          <a:xfrm flipV="1">
            <a:off x="4572000" y="4952999"/>
            <a:ext cx="0" cy="6064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51204" name="Rectangle 2"/>
          <p:cNvSpPr>
            <a:spLocks noGrp="1" noChangeArrowheads="1"/>
          </p:cNvSpPr>
          <p:nvPr>
            <p:ph type="title"/>
          </p:nvPr>
        </p:nvSpPr>
        <p:spPr>
          <a:xfrm>
            <a:off x="457200" y="0"/>
            <a:ext cx="8229600" cy="1398587"/>
          </a:xfrm>
        </p:spPr>
        <p:txBody>
          <a:bodyPr/>
          <a:lstStyle/>
          <a:p>
            <a:r>
              <a:rPr lang="en-US" dirty="0"/>
              <a:t>The Government Market</a:t>
            </a:r>
          </a:p>
        </p:txBody>
      </p:sp>
      <p:pic>
        <p:nvPicPr>
          <p:cNvPr id="51205"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534103" y="2189001"/>
            <a:ext cx="2056743" cy="308511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 name="AutoShape 4"/>
          <p:cNvSpPr>
            <a:spLocks noChangeArrowheads="1"/>
          </p:cNvSpPr>
          <p:nvPr/>
        </p:nvSpPr>
        <p:spPr bwMode="auto">
          <a:xfrm>
            <a:off x="3238500" y="990600"/>
            <a:ext cx="2667000" cy="990600"/>
          </a:xfrm>
          <a:prstGeom prst="roundRect">
            <a:avLst>
              <a:gd name="adj" fmla="val 2804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800" b="1" dirty="0">
                <a:cs typeface="Arial" pitchFamily="34" charset="0"/>
              </a:rPr>
              <a:t>Size and Diversity</a:t>
            </a:r>
          </a:p>
        </p:txBody>
      </p:sp>
      <p:sp>
        <p:nvSpPr>
          <p:cNvPr id="5" name="AutoShape 7"/>
          <p:cNvSpPr>
            <a:spLocks noChangeArrowheads="1"/>
          </p:cNvSpPr>
          <p:nvPr/>
        </p:nvSpPr>
        <p:spPr bwMode="auto">
          <a:xfrm>
            <a:off x="6045200" y="2514600"/>
            <a:ext cx="2667000" cy="990600"/>
          </a:xfrm>
          <a:prstGeom prst="roundRect">
            <a:avLst>
              <a:gd name="adj" fmla="val 2804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800" b="1" dirty="0">
                <a:cs typeface="Arial" pitchFamily="34" charset="0"/>
              </a:rPr>
              <a:t>Competitive Bids</a:t>
            </a:r>
          </a:p>
        </p:txBody>
      </p:sp>
      <p:sp>
        <p:nvSpPr>
          <p:cNvPr id="7" name="AutoShape 13"/>
          <p:cNvSpPr>
            <a:spLocks noChangeArrowheads="1"/>
          </p:cNvSpPr>
          <p:nvPr/>
        </p:nvSpPr>
        <p:spPr bwMode="auto">
          <a:xfrm>
            <a:off x="6184900" y="4137025"/>
            <a:ext cx="2667000" cy="990600"/>
          </a:xfrm>
          <a:prstGeom prst="roundRect">
            <a:avLst>
              <a:gd name="adj" fmla="val 2804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800" b="1" dirty="0">
                <a:cs typeface="Arial" pitchFamily="34" charset="0"/>
              </a:rPr>
              <a:t>“Approved” Supplier List</a:t>
            </a:r>
          </a:p>
        </p:txBody>
      </p:sp>
      <p:sp>
        <p:nvSpPr>
          <p:cNvPr id="9" name="AutoShape 19"/>
          <p:cNvSpPr>
            <a:spLocks noChangeArrowheads="1"/>
          </p:cNvSpPr>
          <p:nvPr/>
        </p:nvSpPr>
        <p:spPr bwMode="auto">
          <a:xfrm>
            <a:off x="3228975" y="5562600"/>
            <a:ext cx="2667000" cy="990600"/>
          </a:xfrm>
          <a:prstGeom prst="roundRect">
            <a:avLst>
              <a:gd name="adj" fmla="val 2804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800" b="1" dirty="0">
                <a:cs typeface="Arial" pitchFamily="34" charset="0"/>
              </a:rPr>
              <a:t>Government Wants</a:t>
            </a:r>
          </a:p>
        </p:txBody>
      </p:sp>
      <p:sp>
        <p:nvSpPr>
          <p:cNvPr id="10" name="AutoShape 22"/>
          <p:cNvSpPr>
            <a:spLocks noChangeArrowheads="1"/>
          </p:cNvSpPr>
          <p:nvPr/>
        </p:nvSpPr>
        <p:spPr bwMode="auto">
          <a:xfrm>
            <a:off x="381000" y="4114800"/>
            <a:ext cx="2667000" cy="990600"/>
          </a:xfrm>
          <a:prstGeom prst="roundRect">
            <a:avLst>
              <a:gd name="adj" fmla="val 2804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800" b="1" dirty="0">
                <a:cs typeface="Arial" pitchFamily="34" charset="0"/>
              </a:rPr>
              <a:t>Foreign Governments</a:t>
            </a:r>
          </a:p>
        </p:txBody>
      </p:sp>
      <p:sp>
        <p:nvSpPr>
          <p:cNvPr id="11" name="AutoShape 34"/>
          <p:cNvSpPr>
            <a:spLocks noChangeArrowheads="1"/>
          </p:cNvSpPr>
          <p:nvPr/>
        </p:nvSpPr>
        <p:spPr bwMode="auto">
          <a:xfrm>
            <a:off x="304800" y="2514600"/>
            <a:ext cx="2667000" cy="990600"/>
          </a:xfrm>
          <a:prstGeom prst="roundRect">
            <a:avLst>
              <a:gd name="adj" fmla="val 2804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800" b="1" dirty="0">
                <a:cs typeface="Arial" pitchFamily="34" charset="0"/>
              </a:rPr>
              <a:t>FCPA</a:t>
            </a:r>
          </a:p>
        </p:txBody>
      </p:sp>
      <p:sp>
        <p:nvSpPr>
          <p:cNvPr id="18" name="Line 23"/>
          <p:cNvSpPr>
            <a:spLocks noChangeShapeType="1"/>
          </p:cNvSpPr>
          <p:nvPr/>
        </p:nvSpPr>
        <p:spPr bwMode="auto">
          <a:xfrm flipV="1">
            <a:off x="3048000" y="4343400"/>
            <a:ext cx="5334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0" name="Line 35"/>
          <p:cNvSpPr>
            <a:spLocks noChangeShapeType="1"/>
          </p:cNvSpPr>
          <p:nvPr/>
        </p:nvSpPr>
        <p:spPr bwMode="auto">
          <a:xfrm>
            <a:off x="2971800" y="2971800"/>
            <a:ext cx="5334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mn-lt"/>
            </a:endParaRPr>
          </a:p>
        </p:txBody>
      </p:sp>
      <p:sp>
        <p:nvSpPr>
          <p:cNvPr id="2" name="TextBox 1"/>
          <p:cNvSpPr txBox="1"/>
          <p:nvPr/>
        </p:nvSpPr>
        <p:spPr>
          <a:xfrm>
            <a:off x="291353" y="6078379"/>
            <a:ext cx="2133600" cy="246221"/>
          </a:xfrm>
          <a:prstGeom prst="rect">
            <a:avLst/>
          </a:prstGeom>
          <a:noFill/>
        </p:spPr>
        <p:txBody>
          <a:bodyPr wrap="square" rtlCol="0">
            <a:spAutoFit/>
          </a:bodyPr>
          <a:lstStyle/>
          <a:p>
            <a:r>
              <a:rPr lang="de-DE" sz="1000"/>
              <a:t>©</a:t>
            </a:r>
            <a:r>
              <a:rPr lang="en-US" sz="1000"/>
              <a:t> </a:t>
            </a:r>
            <a:r>
              <a:rPr lang="en-US" sz="1000" dirty="0"/>
              <a:t>Shutterstock / Gang Liu</a:t>
            </a:r>
          </a:p>
        </p:txBody>
      </p:sp>
    </p:spTree>
    <p:custDataLst>
      <p:tags r:id="rId1"/>
    </p:custDataLst>
    <p:extLst>
      <p:ext uri="{BB962C8B-B14F-4D97-AF65-F5344CB8AC3E}">
        <p14:creationId xmlns:p14="http://schemas.microsoft.com/office/powerpoint/2010/main" val="124202205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4"/>
                                        </p:tgtEl>
                                        <p:attrNameLst>
                                          <p:attrName>style.color</p:attrName>
                                        </p:attrNameLst>
                                      </p:cBhvr>
                                      <p:by>
                                        <p:hsl h="0" s="-70588" l="0"/>
                                      </p:by>
                                    </p:animClr>
                                    <p:animClr clrSpc="hsl" dir="cw">
                                      <p:cBhvr>
                                        <p:cTn id="16" dur="500" fill="hold"/>
                                        <p:tgtEl>
                                          <p:spTgt spid="4"/>
                                        </p:tgtEl>
                                        <p:attrNameLst>
                                          <p:attrName>fillcolor</p:attrName>
                                        </p:attrNameLst>
                                      </p:cBhvr>
                                      <p:by>
                                        <p:hsl h="0" s="-70588" l="0"/>
                                      </p:by>
                                    </p:animClr>
                                    <p:animClr clrSpc="hsl" dir="cw">
                                      <p:cBhvr>
                                        <p:cTn id="17" dur="500" fill="hold"/>
                                        <p:tgtEl>
                                          <p:spTgt spid="4"/>
                                        </p:tgtEl>
                                        <p:attrNameLst>
                                          <p:attrName>stroke.color</p:attrName>
                                        </p:attrNameLst>
                                      </p:cBhvr>
                                      <p:by>
                                        <p:hsl h="0" s="-70588" l="0"/>
                                      </p:by>
                                    </p:animClr>
                                    <p:set>
                                      <p:cBhvr>
                                        <p:cTn id="18" dur="500" fill="hold"/>
                                        <p:tgtEl>
                                          <p:spTgt spid="4"/>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00"/>
                                        <p:tgtEl>
                                          <p:spTgt spid="13"/>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5"/>
                                        </p:tgtEl>
                                        <p:attrNameLst>
                                          <p:attrName>style.color</p:attrName>
                                        </p:attrNameLst>
                                      </p:cBhvr>
                                      <p:by>
                                        <p:hsl h="0" s="-70588" l="0"/>
                                      </p:by>
                                    </p:animClr>
                                    <p:animClr clrSpc="hsl" dir="cw">
                                      <p:cBhvr>
                                        <p:cTn id="30" dur="500" fill="hold"/>
                                        <p:tgtEl>
                                          <p:spTgt spid="5"/>
                                        </p:tgtEl>
                                        <p:attrNameLst>
                                          <p:attrName>fillcolor</p:attrName>
                                        </p:attrNameLst>
                                      </p:cBhvr>
                                      <p:by>
                                        <p:hsl h="0" s="-70588" l="0"/>
                                      </p:by>
                                    </p:animClr>
                                    <p:animClr clrSpc="hsl" dir="cw">
                                      <p:cBhvr>
                                        <p:cTn id="31" dur="500" fill="hold"/>
                                        <p:tgtEl>
                                          <p:spTgt spid="5"/>
                                        </p:tgtEl>
                                        <p:attrNameLst>
                                          <p:attrName>stroke.color</p:attrName>
                                        </p:attrNameLst>
                                      </p:cBhvr>
                                      <p:by>
                                        <p:hsl h="0" s="-70588" l="0"/>
                                      </p:by>
                                    </p:animClr>
                                    <p:set>
                                      <p:cBhvr>
                                        <p:cTn id="32" dur="500" fill="hold"/>
                                        <p:tgtEl>
                                          <p:spTgt spid="5"/>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500"/>
                                        <p:tgtEl>
                                          <p:spTgt spid="15"/>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7"/>
                                        </p:tgtEl>
                                        <p:attrNameLst>
                                          <p:attrName>style.color</p:attrName>
                                        </p:attrNameLst>
                                      </p:cBhvr>
                                      <p:by>
                                        <p:hsl h="0" s="-70588" l="0"/>
                                      </p:by>
                                    </p:animClr>
                                    <p:animClr clrSpc="hsl" dir="cw">
                                      <p:cBhvr>
                                        <p:cTn id="44" dur="500" fill="hold"/>
                                        <p:tgtEl>
                                          <p:spTgt spid="7"/>
                                        </p:tgtEl>
                                        <p:attrNameLst>
                                          <p:attrName>fillcolor</p:attrName>
                                        </p:attrNameLst>
                                      </p:cBhvr>
                                      <p:by>
                                        <p:hsl h="0" s="-70588" l="0"/>
                                      </p:by>
                                    </p:animClr>
                                    <p:animClr clrSpc="hsl" dir="cw">
                                      <p:cBhvr>
                                        <p:cTn id="45" dur="500" fill="hold"/>
                                        <p:tgtEl>
                                          <p:spTgt spid="7"/>
                                        </p:tgtEl>
                                        <p:attrNameLst>
                                          <p:attrName>stroke.color</p:attrName>
                                        </p:attrNameLst>
                                      </p:cBhvr>
                                      <p:by>
                                        <p:hsl h="0" s="-70588" l="0"/>
                                      </p:by>
                                    </p:animClr>
                                    <p:set>
                                      <p:cBhvr>
                                        <p:cTn id="46" dur="500" fill="hold"/>
                                        <p:tgtEl>
                                          <p:spTgt spid="7"/>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up)">
                                      <p:cBhvr>
                                        <p:cTn id="49" dur="500"/>
                                        <p:tgtEl>
                                          <p:spTgt spid="17"/>
                                        </p:tgtEl>
                                      </p:cBhvr>
                                    </p:animEffect>
                                  </p:childTnLst>
                                </p:cTn>
                              </p:par>
                            </p:childTnLst>
                          </p:cTn>
                        </p:par>
                        <p:par>
                          <p:cTn id="50" fill="hold" nodeType="afterGroup">
                            <p:stCondLst>
                              <p:cond delay="500"/>
                            </p:stCondLst>
                            <p:childTnLst>
                              <p:par>
                                <p:cTn id="51" presetID="22" presetClass="entr" presetSubtype="1"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up)">
                                      <p:cBhvr>
                                        <p:cTn id="53" dur="500"/>
                                        <p:tgtEl>
                                          <p:spTgt spid="9"/>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5" presetClass="emph" presetSubtype="0" fill="hold" grpId="1" nodeType="clickEffect">
                                  <p:stCondLst>
                                    <p:cond delay="0"/>
                                  </p:stCondLst>
                                  <p:childTnLst>
                                    <p:animClr clrSpc="hsl" dir="cw">
                                      <p:cBhvr override="childStyle">
                                        <p:cTn id="57" dur="500" fill="hold"/>
                                        <p:tgtEl>
                                          <p:spTgt spid="9"/>
                                        </p:tgtEl>
                                        <p:attrNameLst>
                                          <p:attrName>style.color</p:attrName>
                                        </p:attrNameLst>
                                      </p:cBhvr>
                                      <p:by>
                                        <p:hsl h="0" s="-70588" l="0"/>
                                      </p:by>
                                    </p:animClr>
                                    <p:animClr clrSpc="hsl" dir="cw">
                                      <p:cBhvr>
                                        <p:cTn id="58" dur="500" fill="hold"/>
                                        <p:tgtEl>
                                          <p:spTgt spid="9"/>
                                        </p:tgtEl>
                                        <p:attrNameLst>
                                          <p:attrName>fillcolor</p:attrName>
                                        </p:attrNameLst>
                                      </p:cBhvr>
                                      <p:by>
                                        <p:hsl h="0" s="-70588" l="0"/>
                                      </p:by>
                                    </p:animClr>
                                    <p:animClr clrSpc="hsl" dir="cw">
                                      <p:cBhvr>
                                        <p:cTn id="59" dur="500" fill="hold"/>
                                        <p:tgtEl>
                                          <p:spTgt spid="9"/>
                                        </p:tgtEl>
                                        <p:attrNameLst>
                                          <p:attrName>stroke.color</p:attrName>
                                        </p:attrNameLst>
                                      </p:cBhvr>
                                      <p:by>
                                        <p:hsl h="0" s="-70588" l="0"/>
                                      </p:by>
                                    </p:animClr>
                                    <p:set>
                                      <p:cBhvr>
                                        <p:cTn id="60" dur="500" fill="hold"/>
                                        <p:tgtEl>
                                          <p:spTgt spid="9"/>
                                        </p:tgtEl>
                                        <p:attrNameLst>
                                          <p:attrName>fill.type</p:attrName>
                                        </p:attrNameLst>
                                      </p:cBhvr>
                                      <p:to>
                                        <p:strVal val="solid"/>
                                      </p:to>
                                    </p:set>
                                  </p:childTnLst>
                                </p:cTn>
                              </p:par>
                              <p:par>
                                <p:cTn id="61" presetID="22" presetClass="entr" presetSubtype="1"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up)">
                                      <p:cBhvr>
                                        <p:cTn id="63" dur="500"/>
                                        <p:tgtEl>
                                          <p:spTgt spid="18"/>
                                        </p:tgtEl>
                                      </p:cBhvr>
                                    </p:animEffect>
                                  </p:childTnLst>
                                </p:cTn>
                              </p:par>
                            </p:childTnLst>
                          </p:cTn>
                        </p:par>
                        <p:par>
                          <p:cTn id="64" fill="hold" nodeType="afterGroup">
                            <p:stCondLst>
                              <p:cond delay="500"/>
                            </p:stCondLst>
                            <p:childTnLst>
                              <p:par>
                                <p:cTn id="65" presetID="22" presetClass="entr" presetSubtype="2"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wipe(right)">
                                      <p:cBhvr>
                                        <p:cTn id="67" dur="500"/>
                                        <p:tgtEl>
                                          <p:spTgt spid="10"/>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5" presetClass="emph" presetSubtype="0" fill="hold" grpId="1" nodeType="clickEffect">
                                  <p:stCondLst>
                                    <p:cond delay="0"/>
                                  </p:stCondLst>
                                  <p:childTnLst>
                                    <p:animClr clrSpc="hsl" dir="cw">
                                      <p:cBhvr override="childStyle">
                                        <p:cTn id="71" dur="500" fill="hold"/>
                                        <p:tgtEl>
                                          <p:spTgt spid="10"/>
                                        </p:tgtEl>
                                        <p:attrNameLst>
                                          <p:attrName>style.color</p:attrName>
                                        </p:attrNameLst>
                                      </p:cBhvr>
                                      <p:by>
                                        <p:hsl h="0" s="-70588" l="0"/>
                                      </p:by>
                                    </p:animClr>
                                    <p:animClr clrSpc="hsl" dir="cw">
                                      <p:cBhvr>
                                        <p:cTn id="72" dur="500" fill="hold"/>
                                        <p:tgtEl>
                                          <p:spTgt spid="10"/>
                                        </p:tgtEl>
                                        <p:attrNameLst>
                                          <p:attrName>fillcolor</p:attrName>
                                        </p:attrNameLst>
                                      </p:cBhvr>
                                      <p:by>
                                        <p:hsl h="0" s="-70588" l="0"/>
                                      </p:by>
                                    </p:animClr>
                                    <p:animClr clrSpc="hsl" dir="cw">
                                      <p:cBhvr>
                                        <p:cTn id="73" dur="500" fill="hold"/>
                                        <p:tgtEl>
                                          <p:spTgt spid="10"/>
                                        </p:tgtEl>
                                        <p:attrNameLst>
                                          <p:attrName>stroke.color</p:attrName>
                                        </p:attrNameLst>
                                      </p:cBhvr>
                                      <p:by>
                                        <p:hsl h="0" s="-70588" l="0"/>
                                      </p:by>
                                    </p:animClr>
                                    <p:set>
                                      <p:cBhvr>
                                        <p:cTn id="74" dur="500" fill="hold"/>
                                        <p:tgtEl>
                                          <p:spTgt spid="10"/>
                                        </p:tgtEl>
                                        <p:attrNameLst>
                                          <p:attrName>fill.type</p:attrName>
                                        </p:attrNameLst>
                                      </p:cBhvr>
                                      <p:to>
                                        <p:strVal val="solid"/>
                                      </p:to>
                                    </p:set>
                                  </p:childTnLst>
                                </p:cTn>
                              </p:par>
                              <p:par>
                                <p:cTn id="75" presetID="22" presetClass="entr" presetSubtype="4"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down)">
                                      <p:cBhvr>
                                        <p:cTn id="77" dur="500"/>
                                        <p:tgtEl>
                                          <p:spTgt spid="20"/>
                                        </p:tgtEl>
                                      </p:cBhvr>
                                    </p:animEffect>
                                  </p:childTnLst>
                                </p:cTn>
                              </p:par>
                            </p:childTnLst>
                          </p:cTn>
                        </p:par>
                        <p:par>
                          <p:cTn id="78" fill="hold" nodeType="afterGroup">
                            <p:stCondLst>
                              <p:cond delay="500"/>
                            </p:stCondLst>
                            <p:childTnLst>
                              <p:par>
                                <p:cTn id="79" presetID="22" presetClass="entr" presetSubtype="2" fill="hold" grpId="0" nodeType="afterEffect">
                                  <p:stCondLst>
                                    <p:cond delay="0"/>
                                  </p:stCondLst>
                                  <p:childTnLst>
                                    <p:set>
                                      <p:cBhvr>
                                        <p:cTn id="80" dur="1" fill="hold">
                                          <p:stCondLst>
                                            <p:cond delay="0"/>
                                          </p:stCondLst>
                                        </p:cTn>
                                        <p:tgtEl>
                                          <p:spTgt spid="11"/>
                                        </p:tgtEl>
                                        <p:attrNameLst>
                                          <p:attrName>style.visibility</p:attrName>
                                        </p:attrNameLst>
                                      </p:cBhvr>
                                      <p:to>
                                        <p:strVal val="visible"/>
                                      </p:to>
                                    </p:set>
                                    <p:animEffect transition="in" filter="wipe(right)">
                                      <p:cBhvr>
                                        <p:cTn id="8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2" grpId="0" animBg="1"/>
      <p:bldP spid="17" grpId="0" animBg="1"/>
      <p:bldP spid="4" grpId="0" animBg="1"/>
      <p:bldP spid="4" grpId="1" animBg="1"/>
      <p:bldP spid="5" grpId="0" animBg="1"/>
      <p:bldP spid="5" grpId="1" animBg="1"/>
      <p:bldP spid="7" grpId="0" animBg="1"/>
      <p:bldP spid="7" grpId="1" animBg="1"/>
      <p:bldP spid="9" grpId="0" animBg="1"/>
      <p:bldP spid="9" grpId="1" animBg="1"/>
      <p:bldP spid="10" grpId="0" animBg="1"/>
      <p:bldP spid="10" grpId="1" animBg="1"/>
      <p:bldP spid="11" grpId="0" animBg="1"/>
      <p:bldP spid="18" grpId="0" animBg="1"/>
      <p:bldP spid="20"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dirty="0"/>
              <a:t>Key Terms</a:t>
            </a:r>
          </a:p>
        </p:txBody>
      </p:sp>
      <p:sp>
        <p:nvSpPr>
          <p:cNvPr id="122883" name="Rectangle 3"/>
          <p:cNvSpPr>
            <a:spLocks noGrp="1" noChangeArrowheads="1"/>
          </p:cNvSpPr>
          <p:nvPr>
            <p:ph sz="half" idx="1"/>
          </p:nvPr>
        </p:nvSpPr>
        <p:spPr>
          <a:xfrm>
            <a:off x="457200" y="1143000"/>
            <a:ext cx="4038600" cy="5410199"/>
          </a:xfrm>
        </p:spPr>
        <p:txBody>
          <a:bodyPr>
            <a:normAutofit/>
          </a:bodyPr>
          <a:lstStyle/>
          <a:p>
            <a:pPr marL="514350" indent="-514350">
              <a:buClr>
                <a:srgbClr val="FFC000"/>
              </a:buClr>
              <a:buFont typeface="+mj-lt"/>
              <a:buAutoNum type="arabicPeriod"/>
            </a:pPr>
            <a:r>
              <a:rPr lang="en-US" sz="2400" dirty="0">
                <a:solidFill>
                  <a:schemeClr val="tx1"/>
                </a:solidFill>
              </a:rPr>
              <a:t>business and organizational customers</a:t>
            </a:r>
          </a:p>
          <a:p>
            <a:pPr marL="514350" indent="-514350">
              <a:buClr>
                <a:srgbClr val="FFC000"/>
              </a:buClr>
              <a:buFont typeface="+mj-lt"/>
              <a:buAutoNum type="arabicPeriod"/>
            </a:pPr>
            <a:r>
              <a:rPr lang="en-US" sz="2400" dirty="0">
                <a:solidFill>
                  <a:schemeClr val="tx1"/>
                </a:solidFill>
              </a:rPr>
              <a:t>purchasing managers</a:t>
            </a:r>
          </a:p>
          <a:p>
            <a:pPr marL="514350" indent="-514350">
              <a:buClr>
                <a:srgbClr val="FFC000"/>
              </a:buClr>
              <a:buFont typeface="+mj-lt"/>
              <a:buAutoNum type="arabicPeriod"/>
            </a:pPr>
            <a:r>
              <a:rPr lang="en-US" sz="2400" dirty="0">
                <a:solidFill>
                  <a:schemeClr val="tx1"/>
                </a:solidFill>
              </a:rPr>
              <a:t>multiple buying influence</a:t>
            </a:r>
          </a:p>
          <a:p>
            <a:pPr marL="514350" indent="-514350">
              <a:buClr>
                <a:srgbClr val="FFC000"/>
              </a:buClr>
              <a:buFont typeface="+mj-lt"/>
              <a:buAutoNum type="arabicPeriod"/>
            </a:pPr>
            <a:r>
              <a:rPr lang="en-US" sz="2400" dirty="0">
                <a:solidFill>
                  <a:schemeClr val="tx1"/>
                </a:solidFill>
              </a:rPr>
              <a:t>buying center </a:t>
            </a:r>
          </a:p>
          <a:p>
            <a:pPr marL="514350" indent="-514350">
              <a:buClr>
                <a:srgbClr val="FFC000"/>
              </a:buClr>
              <a:buFont typeface="+mj-lt"/>
              <a:buAutoNum type="arabicPeriod"/>
            </a:pPr>
            <a:r>
              <a:rPr lang="en-US" sz="2400" dirty="0">
                <a:solidFill>
                  <a:schemeClr val="tx1"/>
                </a:solidFill>
              </a:rPr>
              <a:t>requisition</a:t>
            </a:r>
          </a:p>
          <a:p>
            <a:pPr marL="514350" indent="-514350">
              <a:buClr>
                <a:srgbClr val="FFC000"/>
              </a:buClr>
              <a:buFont typeface="+mj-lt"/>
              <a:buAutoNum type="arabicPeriod"/>
            </a:pPr>
            <a:r>
              <a:rPr lang="en-US" sz="2400" dirty="0">
                <a:solidFill>
                  <a:schemeClr val="tx1"/>
                </a:solidFill>
              </a:rPr>
              <a:t>purchasing specifications</a:t>
            </a:r>
          </a:p>
          <a:p>
            <a:pPr marL="514350" indent="-514350">
              <a:buClr>
                <a:srgbClr val="FFC000"/>
              </a:buClr>
              <a:buFont typeface="+mj-lt"/>
              <a:buAutoNum type="arabicPeriod"/>
            </a:pPr>
            <a:r>
              <a:rPr lang="en-US" sz="2400" dirty="0">
                <a:solidFill>
                  <a:schemeClr val="tx1"/>
                </a:solidFill>
              </a:rPr>
              <a:t>new task buying</a:t>
            </a:r>
          </a:p>
          <a:p>
            <a:pPr marL="514350">
              <a:buClr>
                <a:srgbClr val="FFC000"/>
              </a:buClr>
            </a:pPr>
            <a:r>
              <a:rPr lang="en-US" sz="2400" dirty="0">
                <a:solidFill>
                  <a:schemeClr val="tx1"/>
                </a:solidFill>
              </a:rPr>
              <a:t>straight rebuy</a:t>
            </a:r>
          </a:p>
          <a:p>
            <a:pPr marL="514350" indent="-514350">
              <a:buClr>
                <a:srgbClr val="FFC000"/>
              </a:buClr>
              <a:buFont typeface="+mj-lt"/>
              <a:buAutoNum type="arabicPeriod"/>
            </a:pPr>
            <a:endParaRPr lang="en-US" sz="2400" dirty="0">
              <a:solidFill>
                <a:schemeClr val="tx1"/>
              </a:solidFill>
            </a:endParaRPr>
          </a:p>
        </p:txBody>
      </p:sp>
      <p:sp>
        <p:nvSpPr>
          <p:cNvPr id="122884" name="Rectangle 4"/>
          <p:cNvSpPr>
            <a:spLocks noGrp="1" noChangeArrowheads="1"/>
          </p:cNvSpPr>
          <p:nvPr>
            <p:ph sz="half" idx="2"/>
          </p:nvPr>
        </p:nvSpPr>
        <p:spPr>
          <a:xfrm>
            <a:off x="4648200" y="1143000"/>
            <a:ext cx="4038600" cy="5410199"/>
          </a:xfrm>
        </p:spPr>
        <p:txBody>
          <a:bodyPr>
            <a:noAutofit/>
          </a:bodyPr>
          <a:lstStyle/>
          <a:p>
            <a:pPr marL="514350" indent="-514350">
              <a:buClr>
                <a:srgbClr val="FFC000"/>
              </a:buClr>
              <a:buFont typeface="+mj-lt"/>
              <a:buAutoNum type="arabicPeriod" startAt="10"/>
            </a:pPr>
            <a:r>
              <a:rPr lang="en-US" sz="2400" dirty="0">
                <a:solidFill>
                  <a:schemeClr val="tx1"/>
                </a:solidFill>
              </a:rPr>
              <a:t>modified rebuy</a:t>
            </a:r>
          </a:p>
          <a:p>
            <a:pPr marL="514350" indent="-514350">
              <a:buClr>
                <a:srgbClr val="FFC000"/>
              </a:buClr>
              <a:buFont typeface="+mj-lt"/>
              <a:buAutoNum type="arabicPeriod" startAt="10"/>
            </a:pPr>
            <a:r>
              <a:rPr lang="en-US" sz="2400" dirty="0">
                <a:solidFill>
                  <a:schemeClr val="tx1"/>
                </a:solidFill>
              </a:rPr>
              <a:t>white paper</a:t>
            </a:r>
          </a:p>
          <a:p>
            <a:pPr marL="514350" indent="-514350">
              <a:buClr>
                <a:srgbClr val="FFC000"/>
              </a:buClr>
              <a:buFont typeface="+mj-lt"/>
              <a:buAutoNum type="arabicPeriod" startAt="10"/>
            </a:pPr>
            <a:r>
              <a:rPr lang="en-US" sz="2400" dirty="0">
                <a:solidFill>
                  <a:schemeClr val="tx1"/>
                </a:solidFill>
              </a:rPr>
              <a:t>competitive bid</a:t>
            </a:r>
          </a:p>
          <a:p>
            <a:pPr marL="514350" indent="-514350">
              <a:buClr>
                <a:srgbClr val="FFC000"/>
              </a:buClr>
              <a:buFont typeface="+mj-lt"/>
              <a:buAutoNum type="arabicPeriod" startAt="10"/>
            </a:pPr>
            <a:r>
              <a:rPr lang="en-US" sz="2400" dirty="0">
                <a:solidFill>
                  <a:schemeClr val="tx1"/>
                </a:solidFill>
              </a:rPr>
              <a:t>vendor analysis</a:t>
            </a:r>
          </a:p>
          <a:p>
            <a:pPr marL="514350" indent="-514350">
              <a:buClr>
                <a:srgbClr val="FFC000"/>
              </a:buClr>
              <a:buFont typeface="+mj-lt"/>
              <a:buAutoNum type="arabicPeriod" startAt="10"/>
            </a:pPr>
            <a:r>
              <a:rPr lang="en-US" sz="2400" dirty="0">
                <a:solidFill>
                  <a:schemeClr val="tx1"/>
                </a:solidFill>
              </a:rPr>
              <a:t>just-in-time delivery </a:t>
            </a:r>
          </a:p>
          <a:p>
            <a:pPr marL="514350" indent="-514350">
              <a:buClr>
                <a:srgbClr val="FFC000"/>
              </a:buClr>
              <a:buFont typeface="+mj-lt"/>
              <a:buAutoNum type="arabicPeriod" startAt="10"/>
            </a:pPr>
            <a:r>
              <a:rPr lang="en-US" sz="2400" dirty="0">
                <a:solidFill>
                  <a:schemeClr val="tx1"/>
                </a:solidFill>
              </a:rPr>
              <a:t>negotiated contract buying</a:t>
            </a:r>
          </a:p>
          <a:p>
            <a:pPr marL="514350" indent="-514350">
              <a:buClr>
                <a:srgbClr val="FFC000"/>
              </a:buClr>
              <a:buFont typeface="+mj-lt"/>
              <a:buAutoNum type="arabicPeriod" startAt="10"/>
            </a:pPr>
            <a:r>
              <a:rPr lang="en-US" sz="2400" dirty="0">
                <a:solidFill>
                  <a:schemeClr val="tx1"/>
                </a:solidFill>
              </a:rPr>
              <a:t>outsource</a:t>
            </a:r>
          </a:p>
          <a:p>
            <a:pPr marL="514350" indent="-514350">
              <a:buClr>
                <a:srgbClr val="FFC000"/>
              </a:buClr>
              <a:buFont typeface="+mj-lt"/>
              <a:buAutoNum type="arabicPeriod" startAt="10"/>
            </a:pPr>
            <a:r>
              <a:rPr lang="en-US" sz="2400" dirty="0">
                <a:solidFill>
                  <a:schemeClr val="tx1"/>
                </a:solidFill>
              </a:rPr>
              <a:t>North American Industry Classification System (NAICS) codes</a:t>
            </a:r>
          </a:p>
          <a:p>
            <a:pPr marL="514350" indent="-514350">
              <a:buClr>
                <a:srgbClr val="FFC000"/>
              </a:buClr>
              <a:buFont typeface="+mj-lt"/>
              <a:buAutoNum type="arabicPeriod" startAt="10"/>
            </a:pPr>
            <a:r>
              <a:rPr lang="en-US" sz="2400" dirty="0">
                <a:solidFill>
                  <a:schemeClr val="tx1"/>
                </a:solidFill>
              </a:rPr>
              <a:t>Foreign Corrupt Practices Act</a:t>
            </a:r>
          </a:p>
        </p:txBody>
      </p:sp>
    </p:spTree>
    <p:custDataLst>
      <p:tags r:id="rId1"/>
    </p:custDataLst>
    <p:extLst>
      <p:ext uri="{BB962C8B-B14F-4D97-AF65-F5344CB8AC3E}">
        <p14:creationId xmlns:p14="http://schemas.microsoft.com/office/powerpoint/2010/main" val="43552159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nodeType="after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Effect transition="in" filter="wipe(up)">
                                      <p:cBhvr>
                                        <p:cTn id="7" dur="500"/>
                                        <p:tgtEl>
                                          <p:spTgt spid="12288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animEffect transition="in" filter="wipe(up)">
                                      <p:cBhvr>
                                        <p:cTn id="11" dur="500"/>
                                        <p:tgtEl>
                                          <p:spTgt spid="122883">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22883">
                                            <p:txEl>
                                              <p:pRg st="2" end="2"/>
                                            </p:txEl>
                                          </p:spTgt>
                                        </p:tgtEl>
                                        <p:attrNameLst>
                                          <p:attrName>style.visibility</p:attrName>
                                        </p:attrNameLst>
                                      </p:cBhvr>
                                      <p:to>
                                        <p:strVal val="visible"/>
                                      </p:to>
                                    </p:set>
                                    <p:animEffect transition="in" filter="wipe(up)">
                                      <p:cBhvr>
                                        <p:cTn id="15" dur="500"/>
                                        <p:tgtEl>
                                          <p:spTgt spid="122883">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2883">
                                            <p:txEl>
                                              <p:pRg st="3" end="3"/>
                                            </p:txEl>
                                          </p:spTgt>
                                        </p:tgtEl>
                                        <p:attrNameLst>
                                          <p:attrName>style.visibility</p:attrName>
                                        </p:attrNameLst>
                                      </p:cBhvr>
                                      <p:to>
                                        <p:strVal val="visible"/>
                                      </p:to>
                                    </p:set>
                                    <p:animEffect transition="in" filter="wipe(up)">
                                      <p:cBhvr>
                                        <p:cTn id="19" dur="500"/>
                                        <p:tgtEl>
                                          <p:spTgt spid="122883">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2883">
                                            <p:txEl>
                                              <p:pRg st="4" end="4"/>
                                            </p:txEl>
                                          </p:spTgt>
                                        </p:tgtEl>
                                        <p:attrNameLst>
                                          <p:attrName>style.visibility</p:attrName>
                                        </p:attrNameLst>
                                      </p:cBhvr>
                                      <p:to>
                                        <p:strVal val="visible"/>
                                      </p:to>
                                    </p:set>
                                    <p:animEffect transition="in" filter="wipe(up)">
                                      <p:cBhvr>
                                        <p:cTn id="23" dur="500"/>
                                        <p:tgtEl>
                                          <p:spTgt spid="122883">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22883">
                                            <p:txEl>
                                              <p:pRg st="5" end="5"/>
                                            </p:txEl>
                                          </p:spTgt>
                                        </p:tgtEl>
                                        <p:attrNameLst>
                                          <p:attrName>style.visibility</p:attrName>
                                        </p:attrNameLst>
                                      </p:cBhvr>
                                      <p:to>
                                        <p:strVal val="visible"/>
                                      </p:to>
                                    </p:set>
                                    <p:animEffect transition="in" filter="wipe(up)">
                                      <p:cBhvr>
                                        <p:cTn id="27" dur="500"/>
                                        <p:tgtEl>
                                          <p:spTgt spid="122883">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22883">
                                            <p:txEl>
                                              <p:pRg st="6" end="6"/>
                                            </p:txEl>
                                          </p:spTgt>
                                        </p:tgtEl>
                                        <p:attrNameLst>
                                          <p:attrName>style.visibility</p:attrName>
                                        </p:attrNameLst>
                                      </p:cBhvr>
                                      <p:to>
                                        <p:strVal val="visible"/>
                                      </p:to>
                                    </p:set>
                                    <p:animEffect transition="in" filter="wipe(up)">
                                      <p:cBhvr>
                                        <p:cTn id="31" dur="500"/>
                                        <p:tgtEl>
                                          <p:spTgt spid="122883">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22883">
                                            <p:txEl>
                                              <p:pRg st="7" end="7"/>
                                            </p:txEl>
                                          </p:spTgt>
                                        </p:tgtEl>
                                        <p:attrNameLst>
                                          <p:attrName>style.visibility</p:attrName>
                                        </p:attrNameLst>
                                      </p:cBhvr>
                                      <p:to>
                                        <p:strVal val="visible"/>
                                      </p:to>
                                    </p:set>
                                    <p:animEffect transition="in" filter="wipe(up)">
                                      <p:cBhvr>
                                        <p:cTn id="35" dur="500"/>
                                        <p:tgtEl>
                                          <p:spTgt spid="122883">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22884">
                                            <p:txEl>
                                              <p:pRg st="0" end="0"/>
                                            </p:txEl>
                                          </p:spTgt>
                                        </p:tgtEl>
                                        <p:attrNameLst>
                                          <p:attrName>style.visibility</p:attrName>
                                        </p:attrNameLst>
                                      </p:cBhvr>
                                      <p:to>
                                        <p:strVal val="visible"/>
                                      </p:to>
                                    </p:set>
                                    <p:animEffect transition="in" filter="wipe(up)">
                                      <p:cBhvr>
                                        <p:cTn id="39" dur="500"/>
                                        <p:tgtEl>
                                          <p:spTgt spid="122884">
                                            <p:txEl>
                                              <p:pRg st="0" end="0"/>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22884">
                                            <p:txEl>
                                              <p:pRg st="1" end="1"/>
                                            </p:txEl>
                                          </p:spTgt>
                                        </p:tgtEl>
                                        <p:attrNameLst>
                                          <p:attrName>style.visibility</p:attrName>
                                        </p:attrNameLst>
                                      </p:cBhvr>
                                      <p:to>
                                        <p:strVal val="visible"/>
                                      </p:to>
                                    </p:set>
                                    <p:animEffect transition="in" filter="wipe(up)">
                                      <p:cBhvr>
                                        <p:cTn id="43" dur="500"/>
                                        <p:tgtEl>
                                          <p:spTgt spid="122884">
                                            <p:txEl>
                                              <p:pRg st="1" end="1"/>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122884">
                                            <p:txEl>
                                              <p:pRg st="2" end="2"/>
                                            </p:txEl>
                                          </p:spTgt>
                                        </p:tgtEl>
                                        <p:attrNameLst>
                                          <p:attrName>style.visibility</p:attrName>
                                        </p:attrNameLst>
                                      </p:cBhvr>
                                      <p:to>
                                        <p:strVal val="visible"/>
                                      </p:to>
                                    </p:set>
                                    <p:animEffect transition="in" filter="wipe(up)">
                                      <p:cBhvr>
                                        <p:cTn id="47" dur="500"/>
                                        <p:tgtEl>
                                          <p:spTgt spid="122884">
                                            <p:txEl>
                                              <p:pRg st="2" end="2"/>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122884">
                                            <p:txEl>
                                              <p:pRg st="3" end="3"/>
                                            </p:txEl>
                                          </p:spTgt>
                                        </p:tgtEl>
                                        <p:attrNameLst>
                                          <p:attrName>style.visibility</p:attrName>
                                        </p:attrNameLst>
                                      </p:cBhvr>
                                      <p:to>
                                        <p:strVal val="visible"/>
                                      </p:to>
                                    </p:set>
                                    <p:animEffect transition="in" filter="wipe(up)">
                                      <p:cBhvr>
                                        <p:cTn id="51" dur="500"/>
                                        <p:tgtEl>
                                          <p:spTgt spid="122884">
                                            <p:txEl>
                                              <p:pRg st="3" end="3"/>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22884">
                                            <p:txEl>
                                              <p:pRg st="4" end="4"/>
                                            </p:txEl>
                                          </p:spTgt>
                                        </p:tgtEl>
                                        <p:attrNameLst>
                                          <p:attrName>style.visibility</p:attrName>
                                        </p:attrNameLst>
                                      </p:cBhvr>
                                      <p:to>
                                        <p:strVal val="visible"/>
                                      </p:to>
                                    </p:set>
                                    <p:animEffect transition="in" filter="wipe(up)">
                                      <p:cBhvr>
                                        <p:cTn id="55" dur="500"/>
                                        <p:tgtEl>
                                          <p:spTgt spid="122884">
                                            <p:txEl>
                                              <p:pRg st="4" end="4"/>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122884">
                                            <p:txEl>
                                              <p:pRg st="5" end="5"/>
                                            </p:txEl>
                                          </p:spTgt>
                                        </p:tgtEl>
                                        <p:attrNameLst>
                                          <p:attrName>style.visibility</p:attrName>
                                        </p:attrNameLst>
                                      </p:cBhvr>
                                      <p:to>
                                        <p:strVal val="visible"/>
                                      </p:to>
                                    </p:set>
                                    <p:animEffect transition="in" filter="wipe(up)">
                                      <p:cBhvr>
                                        <p:cTn id="59" dur="500"/>
                                        <p:tgtEl>
                                          <p:spTgt spid="122884">
                                            <p:txEl>
                                              <p:pRg st="5" end="5"/>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122884">
                                            <p:txEl>
                                              <p:pRg st="6" end="6"/>
                                            </p:txEl>
                                          </p:spTgt>
                                        </p:tgtEl>
                                        <p:attrNameLst>
                                          <p:attrName>style.visibility</p:attrName>
                                        </p:attrNameLst>
                                      </p:cBhvr>
                                      <p:to>
                                        <p:strVal val="visible"/>
                                      </p:to>
                                    </p:set>
                                    <p:animEffect transition="in" filter="wipe(up)">
                                      <p:cBhvr>
                                        <p:cTn id="63" dur="500"/>
                                        <p:tgtEl>
                                          <p:spTgt spid="122884">
                                            <p:txEl>
                                              <p:pRg st="6" end="6"/>
                                            </p:txEl>
                                          </p:spTgt>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122884">
                                            <p:txEl>
                                              <p:pRg st="7" end="7"/>
                                            </p:txEl>
                                          </p:spTgt>
                                        </p:tgtEl>
                                        <p:attrNameLst>
                                          <p:attrName>style.visibility</p:attrName>
                                        </p:attrNameLst>
                                      </p:cBhvr>
                                      <p:to>
                                        <p:strVal val="visible"/>
                                      </p:to>
                                    </p:set>
                                    <p:animEffect transition="in" filter="wipe(up)">
                                      <p:cBhvr>
                                        <p:cTn id="67" dur="500"/>
                                        <p:tgtEl>
                                          <p:spTgt spid="122884">
                                            <p:txEl>
                                              <p:pRg st="7" end="7"/>
                                            </p:txEl>
                                          </p:spTgt>
                                        </p:tgtEl>
                                      </p:cBhvr>
                                    </p:animEffect>
                                  </p:childTnLst>
                                </p:cTn>
                              </p:par>
                            </p:childTnLst>
                          </p:cTn>
                        </p:par>
                        <p:par>
                          <p:cTn id="68" fill="hold" nodeType="afterGroup">
                            <p:stCondLst>
                              <p:cond delay="8000"/>
                            </p:stCondLst>
                            <p:childTnLst>
                              <p:par>
                                <p:cTn id="69" presetID="22" presetClass="entr" presetSubtype="1" fill="hold" nodeType="afterEffect">
                                  <p:stCondLst>
                                    <p:cond delay="0"/>
                                  </p:stCondLst>
                                  <p:childTnLst>
                                    <p:set>
                                      <p:cBhvr>
                                        <p:cTn id="70" dur="1" fill="hold">
                                          <p:stCondLst>
                                            <p:cond delay="0"/>
                                          </p:stCondLst>
                                        </p:cTn>
                                        <p:tgtEl>
                                          <p:spTgt spid="122884">
                                            <p:txEl>
                                              <p:pRg st="8" end="8"/>
                                            </p:txEl>
                                          </p:spTgt>
                                        </p:tgtEl>
                                        <p:attrNameLst>
                                          <p:attrName>style.visibility</p:attrName>
                                        </p:attrNameLst>
                                      </p:cBhvr>
                                      <p:to>
                                        <p:strVal val="visible"/>
                                      </p:to>
                                    </p:set>
                                    <p:animEffect transition="in" filter="wipe(up)">
                                      <p:cBhvr>
                                        <p:cTn id="71" dur="500"/>
                                        <p:tgtEl>
                                          <p:spTgt spid="12288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4562</TotalTime>
  <Words>6217</Words>
  <Application>Microsoft Macintosh PowerPoint</Application>
  <PresentationFormat>On-screen Show (4:3)</PresentationFormat>
  <Paragraphs>677</Paragraphs>
  <Slides>35</Slides>
  <Notes>35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Century Gothic</vt:lpstr>
      <vt:lpstr>Wingdings</vt:lpstr>
      <vt:lpstr>Wingdings 2</vt:lpstr>
      <vt:lpstr>Verve</vt:lpstr>
      <vt:lpstr>Chapter 6</vt:lpstr>
      <vt:lpstr>At the end of this presentation, you should be able to:</vt:lpstr>
      <vt:lpstr>At the end of this presentation, you should be able to:</vt:lpstr>
      <vt:lpstr>Business and Organizational Customers: A Big Opportunity </vt:lpstr>
      <vt:lpstr>Understanding Business &amp; Organizational Customers for Marketing Strategy Planning (Exhibit 6-1)</vt:lpstr>
      <vt:lpstr>Business and Organizational Customers</vt:lpstr>
      <vt:lpstr>Serving International Markets</vt:lpstr>
      <vt:lpstr>Differences between Organizational Customers and Final Consumers (Exhibit 6-2)</vt:lpstr>
      <vt:lpstr>Multiple Buying Influence  </vt:lpstr>
      <vt:lpstr>Multiple Influence and Roles in the Buying Center </vt:lpstr>
      <vt:lpstr>Checking Your Knowledge</vt:lpstr>
      <vt:lpstr>Checking Your Knowledge</vt:lpstr>
      <vt:lpstr>A Model of Organizational Buying (Exhibit 6-4)</vt:lpstr>
      <vt:lpstr>Step 1: Define the Problem</vt:lpstr>
      <vt:lpstr>Step 2: The Decision-Making Process</vt:lpstr>
      <vt:lpstr>Organizational Buying Processes (Exhibit 6-5)</vt:lpstr>
      <vt:lpstr>Major Sources of Information Used by Organizational Buyers (Exhibit 6-6)</vt:lpstr>
      <vt:lpstr>New-Task Buying Requires Information</vt:lpstr>
      <vt:lpstr>Checking Your Knowledge</vt:lpstr>
      <vt:lpstr>Checking Your Knowledge</vt:lpstr>
      <vt:lpstr>Step 3: Managing Buyer-Seller Relationships in Business Markets</vt:lpstr>
      <vt:lpstr>Relationships may not make sense</vt:lpstr>
      <vt:lpstr>Relationships Have Many Dimensions (Exhibit 6-7)</vt:lpstr>
      <vt:lpstr>Relationship Dimensions</vt:lpstr>
      <vt:lpstr>Relationship Dimensions</vt:lpstr>
      <vt:lpstr>Checking Your Knowledge</vt:lpstr>
      <vt:lpstr>Buyer–Seller Relationships</vt:lpstr>
      <vt:lpstr>Dynamics of Buyer–Seller Relationships</vt:lpstr>
      <vt:lpstr>Manufacturers Are Important Customers</vt:lpstr>
      <vt:lpstr>Illustrative NAICS Code Breakdown for Apparel Manufacturers (Exhibit 6-8)</vt:lpstr>
      <vt:lpstr>Producers of Services — Smaller and More Spread Out</vt:lpstr>
      <vt:lpstr>Retailers and Wholesalers Buy for Their Customers</vt:lpstr>
      <vt:lpstr>Reorders are straight rebuys</vt:lpstr>
      <vt:lpstr>The Government Market</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Constance Rossum</cp:lastModifiedBy>
  <cp:revision>1155</cp:revision>
  <dcterms:created xsi:type="dcterms:W3CDTF">2010-05-28T04:39:50Z</dcterms:created>
  <dcterms:modified xsi:type="dcterms:W3CDTF">2019-02-25T19:01:46Z</dcterms:modified>
</cp:coreProperties>
</file>